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5.jpg" ContentType="image/jpeg"/>
  <Override PartName="/ppt/media/image9.jpg" ContentType="image/jpeg"/>
  <Override PartName="/ppt/media/image13.jpg" ContentType="image/jpeg"/>
  <Override PartName="/ppt/media/image19.jpg" ContentType="image/jpeg"/>
  <Override PartName="/ppt/media/image25.jpg" ContentType="image/jpeg"/>
  <Override PartName="/ppt/media/image29.jpg" ContentType="image/jpeg"/>
  <Override PartName="/ppt/media/image33.jpg" ContentType="image/jpeg"/>
  <Override PartName="/ppt/media/image34.jpg" ContentType="image/jpeg"/>
  <Override PartName="/ppt/media/image42.jpg" ContentType="image/jpeg"/>
  <Override PartName="/ppt/media/image43.jpg" ContentType="image/jpeg"/>
  <Override PartName="/ppt/media/image54.jpg" ContentType="image/jpeg"/>
  <Override PartName="/ppt/media/image56.jpg" ContentType="image/jpeg"/>
  <Override PartName="/ppt/media/image5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2" r:id="rId14"/>
    <p:sldId id="267" r:id="rId15"/>
    <p:sldId id="268" r:id="rId16"/>
    <p:sldId id="269" r:id="rId17"/>
    <p:sldId id="270" r:id="rId18"/>
  </p:sldIdLst>
  <p:sldSz cx="12179300" cy="6851650"/>
  <p:notesSz cx="12179300" cy="685165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iberation Mono" panose="020B0604020202020204" charset="0"/>
      <p:regular r:id="rId23"/>
    </p:embeddedFont>
    <p:embeddedFont>
      <p:font typeface="Times New Roman" panose="02020603050405020304" pitchFamily="18" charset="0"/>
      <p:regular r:id="rId24"/>
    </p:embeddedFont>
    <p:embeddedFont>
      <p:font typeface="Montserrat Thin" panose="020B0604020202020204" charset="-52"/>
      <p:regular r:id="rId25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43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3923" y="2124011"/>
            <a:ext cx="10357803" cy="14388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0">
                <a:solidFill>
                  <a:srgbClr val="1A2E44"/>
                </a:solidFill>
                <a:latin typeface="Montserrat Thin"/>
                <a:cs typeface="Montserrat Thin"/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7847" y="3836924"/>
            <a:ext cx="8529955" cy="17129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0" b="0" i="0">
                <a:solidFill>
                  <a:schemeClr val="bg1"/>
                </a:solidFill>
                <a:latin typeface="Montserrat Thin"/>
                <a:cs typeface="Montserrat Thin"/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fld id="{1D8BD707-D9CF-40AE-B4C6-C98DA3205C09}" type="datetimeFigureOut">
              <a:rPr lang="en-US">
                <a:latin typeface="Montserrat"/>
                <a:ea typeface="Montserrat"/>
                <a:cs typeface="Montserrat"/>
              </a:rPr>
              <a:t>4/10/2026</a:t>
            </a:fld>
            <a:endParaRPr lang="en-US">
              <a:latin typeface="Montserrat"/>
              <a:ea typeface="Montserrat"/>
              <a:cs typeface="Montserrat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fld id="{B6F15528-21DE-4FAA-801E-634DDDAF4B2B}" type="slidenum">
              <a:rPr>
                <a:latin typeface="Montserrat"/>
                <a:ea typeface="Montserrat"/>
                <a:cs typeface="Montserrat"/>
              </a:rPr>
              <a:t>‹#›</a:t>
            </a:fld>
            <a:endParaRPr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rgbClr val="1A2E44"/>
                </a:solidFill>
                <a:latin typeface="Montserrat Thin"/>
                <a:cs typeface="Montserrat Thin"/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50" b="0" i="0">
                <a:solidFill>
                  <a:schemeClr val="bg1"/>
                </a:solidFill>
                <a:latin typeface="Montserrat Thin"/>
                <a:cs typeface="Montserrat Thin"/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fld id="{1D8BD707-D9CF-40AE-B4C6-C98DA3205C09}" type="datetimeFigureOut">
              <a:rPr lang="en-US">
                <a:latin typeface="Montserrat"/>
                <a:ea typeface="Montserrat"/>
                <a:cs typeface="Montserrat"/>
              </a:rPr>
              <a:t>4/10/2026</a:t>
            </a:fld>
            <a:endParaRPr lang="en-US">
              <a:latin typeface="Montserrat"/>
              <a:ea typeface="Montserrat"/>
              <a:cs typeface="Montserrat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fld id="{B6F15528-21DE-4FAA-801E-634DDDAF4B2B}" type="slidenum">
              <a:rPr>
                <a:latin typeface="Montserrat"/>
                <a:ea typeface="Montserrat"/>
                <a:cs typeface="Montserrat"/>
              </a:rPr>
              <a:t>‹#›</a:t>
            </a:fld>
            <a:endParaRPr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08" y="0"/>
            <a:ext cx="12171273" cy="684634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9499" y="12"/>
            <a:ext cx="12171680" cy="1331595"/>
          </a:xfrm>
          <a:custGeom>
            <a:avLst/>
            <a:gdLst/>
            <a:ahLst/>
            <a:cxnLst/>
            <a:rect l="l" t="t" r="r" b="b"/>
            <a:pathLst>
              <a:path w="12171680" h="1331595">
                <a:moveTo>
                  <a:pt x="12171274" y="1312214"/>
                </a:moveTo>
                <a:lnTo>
                  <a:pt x="0" y="1312214"/>
                </a:lnTo>
                <a:lnTo>
                  <a:pt x="0" y="1331226"/>
                </a:lnTo>
                <a:lnTo>
                  <a:pt x="12171274" y="1331226"/>
                </a:lnTo>
                <a:lnTo>
                  <a:pt x="12171274" y="1312214"/>
                </a:lnTo>
                <a:close/>
              </a:path>
              <a:path w="12171680" h="1331595">
                <a:moveTo>
                  <a:pt x="12171274" y="0"/>
                </a:moveTo>
                <a:lnTo>
                  <a:pt x="0" y="0"/>
                </a:lnTo>
                <a:lnTo>
                  <a:pt x="0" y="38023"/>
                </a:lnTo>
                <a:lnTo>
                  <a:pt x="12171274" y="38023"/>
                </a:lnTo>
                <a:lnTo>
                  <a:pt x="12171274" y="0"/>
                </a:lnTo>
                <a:close/>
              </a:path>
            </a:pathLst>
          </a:custGeom>
          <a:solidFill>
            <a:srgbClr val="1A2E44"/>
          </a:solidFill>
        </p:spPr>
        <p:txBody>
          <a:bodyPr wrap="square" lIns="0" tIns="0" rIns="0" bIns="0" rtlCol="0"/>
          <a:lstStyle/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rgbClr val="1A2E44"/>
                </a:solidFill>
                <a:latin typeface="Montserrat Thin"/>
                <a:cs typeface="Montserrat Thin"/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282" y="1575879"/>
            <a:ext cx="5300758" cy="45220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5609" y="1575879"/>
            <a:ext cx="5300758" cy="45220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fld id="{1D8BD707-D9CF-40AE-B4C6-C98DA3205C09}" type="datetimeFigureOut">
              <a:rPr lang="en-US">
                <a:latin typeface="Montserrat"/>
                <a:ea typeface="Montserrat"/>
                <a:cs typeface="Montserrat"/>
              </a:rPr>
              <a:t>4/10/2026</a:t>
            </a:fld>
            <a:endParaRPr lang="en-US">
              <a:latin typeface="Montserrat"/>
              <a:ea typeface="Montserrat"/>
              <a:cs typeface="Montserrat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fld id="{B6F15528-21DE-4FAA-801E-634DDDAF4B2B}" type="slidenum">
              <a:rPr>
                <a:latin typeface="Montserrat"/>
                <a:ea typeface="Montserrat"/>
                <a:cs typeface="Montserrat"/>
              </a:rPr>
              <a:t>‹#›</a:t>
            </a:fld>
            <a:endParaRPr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rgbClr val="1A2E44"/>
                </a:solidFill>
                <a:latin typeface="Montserrat Thin"/>
                <a:cs typeface="Montserrat Thin"/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fld id="{1D8BD707-D9CF-40AE-B4C6-C98DA3205C09}" type="datetimeFigureOut">
              <a:rPr lang="en-US">
                <a:latin typeface="Montserrat"/>
                <a:ea typeface="Montserrat"/>
                <a:cs typeface="Montserrat"/>
              </a:rPr>
              <a:t>4/10/2026</a:t>
            </a:fld>
            <a:endParaRPr lang="en-US">
              <a:latin typeface="Montserrat"/>
              <a:ea typeface="Montserrat"/>
              <a:cs typeface="Montserrat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fld id="{B6F15528-21DE-4FAA-801E-634DDDAF4B2B}" type="slidenum">
              <a:rPr>
                <a:latin typeface="Montserrat"/>
                <a:ea typeface="Montserrat"/>
                <a:cs typeface="Montserrat"/>
              </a:rPr>
              <a:t>‹#›</a:t>
            </a:fld>
            <a:endParaRPr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fld id="{1D8BD707-D9CF-40AE-B4C6-C98DA3205C09}" type="datetimeFigureOut">
              <a:rPr lang="en-US">
                <a:latin typeface="Montserrat"/>
                <a:ea typeface="Montserrat"/>
                <a:cs typeface="Montserrat"/>
              </a:rPr>
              <a:t>4/10/2026</a:t>
            </a:fld>
            <a:endParaRPr lang="en-US">
              <a:latin typeface="Montserrat"/>
              <a:ea typeface="Montserrat"/>
              <a:cs typeface="Montserrat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fld id="{B6F15528-21DE-4FAA-801E-634DDDAF4B2B}" type="slidenum">
              <a:rPr>
                <a:latin typeface="Montserrat"/>
                <a:ea typeface="Montserrat"/>
                <a:cs typeface="Montserrat"/>
              </a:rPr>
              <a:t>‹#›</a:t>
            </a:fld>
            <a:endParaRPr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08" y="0"/>
            <a:ext cx="12169691" cy="68368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2582" y="662369"/>
            <a:ext cx="14579854" cy="447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0">
                <a:solidFill>
                  <a:srgbClr val="1A2E44"/>
                </a:solidFill>
                <a:latin typeface="Montserrat Thin"/>
                <a:cs typeface="Montserrat Thin"/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3949" y="1721094"/>
            <a:ext cx="6257290" cy="3109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0" b="0" i="0">
                <a:solidFill>
                  <a:schemeClr val="bg1"/>
                </a:solidFill>
                <a:latin typeface="Montserrat Thin"/>
                <a:cs typeface="Montserrat Thin"/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3121" y="6372034"/>
            <a:ext cx="3899408" cy="342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282" y="6372034"/>
            <a:ext cx="2802699" cy="342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fld id="{1D8BD707-D9CF-40AE-B4C6-C98DA3205C09}" type="datetimeFigureOut">
              <a:rPr lang="en-US">
                <a:latin typeface="Montserrat"/>
                <a:ea typeface="Montserrat"/>
                <a:cs typeface="Montserrat"/>
              </a:rPr>
              <a:t>4/10/2026</a:t>
            </a:fld>
            <a:endParaRPr lang="en-US">
              <a:latin typeface="Montserrat"/>
              <a:ea typeface="Montserrat"/>
              <a:cs typeface="Montserrat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3668" y="6372034"/>
            <a:ext cx="2802699" cy="342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latin typeface="Montserrat"/>
                <a:ea typeface="Montserrat"/>
                <a:cs typeface="Montserrat"/>
              </a:defRPr>
            </a:pPr>
            <a:fld id="{B6F15528-21DE-4FAA-801E-634DDDAF4B2B}" type="slidenum">
              <a:rPr>
                <a:latin typeface="Montserrat"/>
                <a:ea typeface="Montserrat"/>
                <a:cs typeface="Montserrat"/>
              </a:rPr>
              <a:t>‹#›</a:t>
            </a:fld>
            <a:endParaRPr>
              <a:latin typeface="Montserrat"/>
              <a:ea typeface="Montserrat"/>
              <a:cs typeface="Montserra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6.jpeg"/><Relationship Id="rId5" Type="http://schemas.openxmlformats.org/officeDocument/2006/relationships/image" Target="../media/image39.png"/><Relationship Id="rId10" Type="http://schemas.openxmlformats.org/officeDocument/2006/relationships/image" Target="../media/image45.jpeg"/><Relationship Id="rId4" Type="http://schemas.openxmlformats.org/officeDocument/2006/relationships/image" Target="../media/image38.pn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08" y="0"/>
            <a:ext cx="12169775" cy="6837045"/>
            <a:chOff x="9508" y="0"/>
            <a:chExt cx="12169775" cy="6837045"/>
          </a:xfrm>
        </p:grpSpPr>
        <p:pic>
          <p:nvPicPr>
            <p:cNvPr id="3" name="object 3" descr="Educational Architectur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08" y="0"/>
              <a:ext cx="12169692" cy="6836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08" y="0"/>
              <a:ext cx="12169691" cy="68368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70213" y="988915"/>
              <a:ext cx="760730" cy="57150"/>
            </a:xfrm>
            <a:custGeom>
              <a:avLst/>
              <a:gdLst/>
              <a:ahLst/>
              <a:cxnLst/>
              <a:rect l="l" t="t" r="r" b="b"/>
              <a:pathLst>
                <a:path w="760730" h="57150">
                  <a:moveTo>
                    <a:pt x="760704" y="57052"/>
                  </a:moveTo>
                  <a:lnTo>
                    <a:pt x="0" y="57052"/>
                  </a:lnTo>
                  <a:lnTo>
                    <a:pt x="0" y="0"/>
                  </a:lnTo>
                  <a:lnTo>
                    <a:pt x="760704" y="0"/>
                  </a:lnTo>
                  <a:lnTo>
                    <a:pt x="760704" y="57052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65604" y="919163"/>
            <a:ext cx="3131058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20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Р</a:t>
            </a:r>
            <a:r>
              <a:rPr sz="1050" spc="5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6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І</a:t>
            </a:r>
            <a:r>
              <a:rPr sz="1050" spc="6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5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Ч</a:t>
            </a:r>
            <a:r>
              <a:rPr sz="1050" spc="6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04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Н</a:t>
            </a:r>
            <a:r>
              <a:rPr sz="1050" spc="6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8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И</a:t>
            </a:r>
            <a:r>
              <a:rPr sz="1050" spc="6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8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Й</a:t>
            </a:r>
            <a:r>
              <a:rPr sz="1050" spc="19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sz="1050" spc="15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З</a:t>
            </a:r>
            <a:r>
              <a:rPr sz="1050" spc="7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04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В</a:t>
            </a:r>
            <a:r>
              <a:rPr sz="1050" spc="6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6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І</a:t>
            </a:r>
            <a:r>
              <a:rPr sz="1050" spc="6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Т</a:t>
            </a:r>
            <a:r>
              <a:rPr sz="1050" spc="19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sz="105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•</a:t>
            </a:r>
            <a:r>
              <a:rPr sz="1050" spc="20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sz="1050" spc="5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2</a:t>
            </a:r>
            <a:r>
              <a:rPr sz="1050" spc="6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5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0</a:t>
            </a:r>
            <a:r>
              <a:rPr sz="1050" spc="6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5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2</a:t>
            </a:r>
            <a:r>
              <a:rPr sz="1050" spc="6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5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222250" y="1318533"/>
            <a:ext cx="8280048" cy="3009797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 marR="5080">
              <a:lnSpc>
                <a:spcPct val="87200"/>
              </a:lnSpc>
              <a:spcBef>
                <a:spcPts val="919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5400" b="1" spc="65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ЗВІТ</a:t>
            </a:r>
            <a:r>
              <a:rPr sz="5400" b="1" spc="15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uk-UA" sz="5400" b="1" spc="150" dirty="0" smtClean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ДИРЕКТОРА </a:t>
            </a:r>
            <a:r>
              <a:rPr sz="5400" b="1" spc="1015" dirty="0" smtClean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ПРО</a:t>
            </a:r>
            <a:r>
              <a:rPr sz="5400" b="1" spc="150" dirty="0" smtClean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5400" b="1" spc="819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РОБОТУ </a:t>
            </a:r>
            <a:r>
              <a:rPr sz="5400" b="1" spc="81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РОЗБИШІВСЬКОЇ </a:t>
            </a:r>
            <a:r>
              <a:rPr sz="5400" b="1" spc="57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ГІМНАЗІЇ</a:t>
            </a:r>
            <a:endParaRPr sz="5400" b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70213" y="456422"/>
            <a:ext cx="10954385" cy="4393565"/>
            <a:chOff x="770213" y="456422"/>
            <a:chExt cx="10954385" cy="4393565"/>
          </a:xfrm>
        </p:grpSpPr>
        <p:sp>
          <p:nvSpPr>
            <p:cNvPr id="9" name="object 9"/>
            <p:cNvSpPr/>
            <p:nvPr/>
          </p:nvSpPr>
          <p:spPr>
            <a:xfrm>
              <a:off x="770213" y="4107804"/>
              <a:ext cx="38100" cy="742315"/>
            </a:xfrm>
            <a:custGeom>
              <a:avLst/>
              <a:gdLst/>
              <a:ahLst/>
              <a:cxnLst/>
              <a:rect l="l" t="t" r="r" b="b"/>
              <a:pathLst>
                <a:path w="38100" h="742314">
                  <a:moveTo>
                    <a:pt x="38035" y="741686"/>
                  </a:moveTo>
                  <a:lnTo>
                    <a:pt x="0" y="741686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741686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507231" y="456424"/>
              <a:ext cx="1217295" cy="1217295"/>
            </a:xfrm>
            <a:custGeom>
              <a:avLst/>
              <a:gdLst/>
              <a:ahLst/>
              <a:cxnLst/>
              <a:rect l="l" t="t" r="r" b="b"/>
              <a:pathLst>
                <a:path w="1217295" h="1217295">
                  <a:moveTo>
                    <a:pt x="1217117" y="0"/>
                  </a:moveTo>
                  <a:lnTo>
                    <a:pt x="1198105" y="0"/>
                  </a:lnTo>
                  <a:lnTo>
                    <a:pt x="0" y="0"/>
                  </a:lnTo>
                  <a:lnTo>
                    <a:pt x="0" y="19024"/>
                  </a:lnTo>
                  <a:lnTo>
                    <a:pt x="1198105" y="19024"/>
                  </a:lnTo>
                  <a:lnTo>
                    <a:pt x="1198105" y="1217129"/>
                  </a:lnTo>
                  <a:lnTo>
                    <a:pt x="1217117" y="1217129"/>
                  </a:lnTo>
                  <a:lnTo>
                    <a:pt x="1217117" y="19024"/>
                  </a:lnTo>
                  <a:lnTo>
                    <a:pt x="1217117" y="0"/>
                  </a:lnTo>
                  <a:close/>
                </a:path>
              </a:pathLst>
            </a:custGeom>
            <a:solidFill>
              <a:srgbClr val="E67D21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08050" y="4187825"/>
            <a:ext cx="7086600" cy="7607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52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800" spc="204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Підсумки</a:t>
            </a:r>
            <a:r>
              <a:rPr sz="1800" spc="85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spc="170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діяльності</a:t>
            </a:r>
            <a:r>
              <a:rPr sz="1800" spc="100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spc="200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Розбишівської</a:t>
            </a:r>
            <a:r>
              <a:rPr sz="1800" spc="100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spc="145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гімназії </a:t>
            </a:r>
            <a:r>
              <a:rPr sz="1800" spc="180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Сергіївської</a:t>
            </a:r>
            <a:r>
              <a:rPr sz="1800" spc="75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spc="170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сільської</a:t>
            </a:r>
            <a:r>
              <a:rPr sz="1800" spc="75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spc="215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ради</a:t>
            </a:r>
            <a:r>
              <a:rPr sz="1800" spc="75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spc="190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Полтавської</a:t>
            </a:r>
            <a:r>
              <a:rPr sz="1800" spc="75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uk-UA" sz="1800" spc="75" dirty="0" smtClean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о</a:t>
            </a:r>
            <a:r>
              <a:rPr sz="1800" spc="135" dirty="0" err="1" smtClean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бласті</a:t>
            </a:r>
            <a:endParaRPr sz="18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2758" y="5084020"/>
            <a:ext cx="7749540" cy="2199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spc="16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Огляд</a:t>
            </a:r>
            <a:r>
              <a:rPr sz="1350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основних</a:t>
            </a:r>
            <a:r>
              <a:rPr sz="1350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3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показників,</a:t>
            </a:r>
            <a:r>
              <a:rPr sz="1350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фінансових</a:t>
            </a:r>
            <a:r>
              <a:rPr sz="1350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2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результатів</a:t>
            </a:r>
            <a:r>
              <a:rPr sz="1350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95" dirty="0">
                <a:solidFill>
                  <a:srgbClr val="BDC2C7"/>
                </a:solidFill>
                <a:latin typeface="Montserrat"/>
                <a:ea typeface="Montserrat"/>
                <a:cs typeface="Montserrat"/>
              </a:rPr>
              <a:t>та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2758" y="5279902"/>
            <a:ext cx="5243830" cy="596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7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spc="1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досягнень</a:t>
            </a:r>
            <a:r>
              <a:rPr sz="1350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3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закладу</a:t>
            </a:r>
            <a:r>
              <a:rPr sz="1350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3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за</a:t>
            </a:r>
            <a:r>
              <a:rPr sz="1350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0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2025</a:t>
            </a:r>
            <a:r>
              <a:rPr sz="1350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9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рік.</a:t>
            </a:r>
            <a:r>
              <a:rPr sz="1350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Розвиток</a:t>
            </a:r>
            <a:r>
              <a:rPr sz="1350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1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освіти,</a:t>
            </a:r>
            <a:r>
              <a:rPr sz="1350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безпека</a:t>
            </a:r>
            <a:r>
              <a:rPr sz="1350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9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та </a:t>
            </a:r>
            <a:r>
              <a:rPr sz="1350" spc="15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волонтерство</a:t>
            </a:r>
            <a:r>
              <a:rPr sz="1350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6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в</a:t>
            </a:r>
            <a:r>
              <a:rPr sz="1350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4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умовах</a:t>
            </a:r>
            <a:r>
              <a:rPr sz="1350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воєнного</a:t>
            </a:r>
            <a:r>
              <a:rPr sz="1350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0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стану</a:t>
            </a:r>
            <a:r>
              <a:rPr sz="1350" spc="100" dirty="0">
                <a:solidFill>
                  <a:srgbClr val="BDC2C7"/>
                </a:solidFill>
                <a:latin typeface="Montserrat"/>
                <a:ea typeface="Montserrat"/>
                <a:cs typeface="Montserrat"/>
              </a:rPr>
              <a:t>.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85100" y="6072936"/>
            <a:ext cx="2704338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105" dirty="0">
                <a:solidFill>
                  <a:srgbClr val="BDC2C7"/>
                </a:solidFill>
                <a:latin typeface="Montserrat"/>
                <a:ea typeface="Montserrat"/>
                <a:cs typeface="Montserrat"/>
              </a:rPr>
              <a:t>Освітня</a:t>
            </a:r>
            <a:r>
              <a:rPr sz="900" spc="40" dirty="0">
                <a:solidFill>
                  <a:srgbClr val="BDC2C7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90" dirty="0">
                <a:solidFill>
                  <a:srgbClr val="BDC2C7"/>
                </a:solidFill>
                <a:latin typeface="Montserrat"/>
                <a:ea typeface="Montserrat"/>
                <a:cs typeface="Montserrat"/>
              </a:rPr>
              <a:t>стратегія</a:t>
            </a:r>
            <a:r>
              <a:rPr sz="900" spc="45" dirty="0">
                <a:solidFill>
                  <a:srgbClr val="BDC2C7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dirty="0">
                <a:solidFill>
                  <a:srgbClr val="BDC2C7"/>
                </a:solidFill>
                <a:latin typeface="Montserrat"/>
                <a:ea typeface="Montserrat"/>
                <a:cs typeface="Montserrat"/>
              </a:rPr>
              <a:t>&amp;</a:t>
            </a:r>
            <a:r>
              <a:rPr sz="900" spc="45" dirty="0">
                <a:solidFill>
                  <a:srgbClr val="BDC2C7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00" dirty="0">
                <a:solidFill>
                  <a:srgbClr val="BDC2C7"/>
                </a:solidFill>
                <a:latin typeface="Montserrat"/>
                <a:ea typeface="Montserrat"/>
                <a:cs typeface="Montserrat"/>
              </a:rPr>
              <a:t>Безпека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7050" y="5876167"/>
            <a:ext cx="5162387" cy="111761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150" spc="60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2025</a:t>
            </a:r>
            <a:r>
              <a:rPr sz="7150" spc="-101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229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ФІНАНСОВИЙ</a:t>
            </a:r>
            <a:r>
              <a:rPr sz="900" spc="21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5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РІК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743470" y="167071"/>
            <a:ext cx="187960" cy="2765425"/>
          </a:xfrm>
          <a:prstGeom prst="rect">
            <a:avLst/>
          </a:prstGeom>
        </p:spPr>
        <p:txBody>
          <a:bodyPr vert="vert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  <a:tabLst>
                <a:tab pos="240665" algn="l"/>
                <a:tab pos="470534" algn="l"/>
                <a:tab pos="697865" algn="l"/>
                <a:tab pos="939165" algn="l"/>
                <a:tab pos="1112520" algn="l"/>
                <a:tab pos="1322070" algn="l"/>
                <a:tab pos="1543685" algn="l"/>
                <a:tab pos="1769110" algn="l"/>
                <a:tab pos="1977389" algn="l"/>
                <a:tab pos="2215515" algn="l"/>
                <a:tab pos="2444750" algn="l"/>
                <a:tab pos="2673350" algn="l"/>
              </a:tabLst>
              <a:defRPr>
                <a:latin typeface="Montserrat"/>
                <a:ea typeface="Montserrat"/>
                <a:cs typeface="Montserrat"/>
              </a:defRPr>
            </a:pPr>
            <a:r>
              <a:rPr sz="1050" spc="8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A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12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R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13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C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1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H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I	</a:t>
            </a:r>
            <a:r>
              <a:rPr sz="1050" spc="3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T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13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E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13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C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3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T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9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U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12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R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8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A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12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L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43470" y="3207869"/>
            <a:ext cx="1202817" cy="1255395"/>
          </a:xfrm>
          <a:prstGeom prst="rect">
            <a:avLst/>
          </a:prstGeom>
        </p:spPr>
        <p:txBody>
          <a:bodyPr vert="vert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  <a:tabLst>
                <a:tab pos="241935" algn="l"/>
                <a:tab pos="464184" algn="l"/>
                <a:tab pos="692785" algn="l"/>
                <a:tab pos="937260" algn="l"/>
                <a:tab pos="1165225" algn="l"/>
              </a:tabLst>
              <a:defRPr>
                <a:latin typeface="Montserrat"/>
                <a:ea typeface="Montserrat"/>
                <a:cs typeface="Montserrat"/>
              </a:defRPr>
            </a:pPr>
            <a:r>
              <a:rPr sz="1050" spc="12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R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13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E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16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P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12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O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12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R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3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743470" y="4738518"/>
            <a:ext cx="1202817" cy="1226820"/>
          </a:xfrm>
          <a:prstGeom prst="rect">
            <a:avLst/>
          </a:prstGeom>
        </p:spPr>
        <p:txBody>
          <a:bodyPr vert="vert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  <a:tabLst>
                <a:tab pos="225425" algn="l"/>
                <a:tab pos="440690" algn="l"/>
                <a:tab pos="654685" algn="l"/>
                <a:tab pos="864235" algn="l"/>
                <a:tab pos="1086485" algn="l"/>
              </a:tabLst>
              <a:defRPr>
                <a:latin typeface="Montserrat"/>
                <a:ea typeface="Montserrat"/>
                <a:cs typeface="Montserrat"/>
              </a:defRPr>
            </a:pPr>
            <a:r>
              <a:rPr sz="1050" spc="10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S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9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Y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10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S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3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T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13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E</a:t>
            </a:r>
            <a:r>
              <a:rPr sz="10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sz="1050" spc="4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M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08" y="0"/>
            <a:ext cx="12171680" cy="6837045"/>
            <a:chOff x="9508" y="0"/>
            <a:chExt cx="12171680" cy="6837045"/>
          </a:xfrm>
        </p:grpSpPr>
        <p:sp>
          <p:nvSpPr>
            <p:cNvPr id="3" name="object 3"/>
            <p:cNvSpPr/>
            <p:nvPr/>
          </p:nvSpPr>
          <p:spPr>
            <a:xfrm>
              <a:off x="8120521" y="0"/>
              <a:ext cx="4058920" cy="6837045"/>
            </a:xfrm>
            <a:custGeom>
              <a:avLst/>
              <a:gdLst/>
              <a:ahLst/>
              <a:cxnLst/>
              <a:rect l="l" t="t" r="r" b="b"/>
              <a:pathLst>
                <a:path w="4058920" h="6837045">
                  <a:moveTo>
                    <a:pt x="0" y="6836832"/>
                  </a:moveTo>
                  <a:lnTo>
                    <a:pt x="0" y="0"/>
                  </a:lnTo>
                  <a:lnTo>
                    <a:pt x="4058679" y="0"/>
                  </a:lnTo>
                  <a:lnTo>
                    <a:pt x="4058679" y="6836832"/>
                  </a:lnTo>
                  <a:lnTo>
                    <a:pt x="0" y="6836832"/>
                  </a:lnTo>
                  <a:close/>
                </a:path>
              </a:pathLst>
            </a:custGeom>
            <a:solidFill>
              <a:srgbClr val="1A2E44">
                <a:alpha val="4998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08" y="1312215"/>
              <a:ext cx="12171680" cy="19050"/>
            </a:xfrm>
            <a:custGeom>
              <a:avLst/>
              <a:gdLst/>
              <a:ahLst/>
              <a:cxnLst/>
              <a:rect l="l" t="t" r="r" b="b"/>
              <a:pathLst>
                <a:path w="12171680" h="19050">
                  <a:moveTo>
                    <a:pt x="12171273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901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62582" y="510284"/>
            <a:ext cx="6061075" cy="600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24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20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ЗВІТ</a:t>
            </a:r>
            <a:r>
              <a:rPr sz="1050" spc="2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ПРО</a:t>
            </a:r>
            <a:r>
              <a:rPr sz="1050" spc="2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ВОЛОНТЕРСЬКУ</a:t>
            </a:r>
            <a:r>
              <a:rPr sz="1050" spc="2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ДІЯЛЬНІСТЬ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ts val="3279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27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Підтримка</a:t>
            </a:r>
            <a:r>
              <a:rPr sz="2750" b="0" spc="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7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Збройних</a:t>
            </a:r>
            <a:r>
              <a:rPr sz="2750" b="0" spc="-18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7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Сил</a:t>
            </a:r>
            <a:r>
              <a:rPr sz="2750" b="0" spc="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7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України</a:t>
            </a:r>
            <a:endParaRPr sz="2750">
              <a:latin typeface="Montserrat Thin"/>
              <a:cs typeface="Montserrat Thi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6156" y="5677144"/>
            <a:ext cx="5325110" cy="1025281"/>
          </a:xfrm>
          <a:custGeom>
            <a:avLst/>
            <a:gdLst/>
            <a:ahLst/>
            <a:cxnLst/>
            <a:rect l="l" t="t" r="r" b="b"/>
            <a:pathLst>
              <a:path w="5325110" h="922654">
                <a:moveTo>
                  <a:pt x="5324932" y="922354"/>
                </a:moveTo>
                <a:lnTo>
                  <a:pt x="0" y="922354"/>
                </a:lnTo>
                <a:lnTo>
                  <a:pt x="0" y="0"/>
                </a:lnTo>
                <a:lnTo>
                  <a:pt x="5324932" y="0"/>
                </a:lnTo>
                <a:lnTo>
                  <a:pt x="5324932" y="922354"/>
                </a:lnTo>
                <a:close/>
              </a:path>
            </a:pathLst>
          </a:custGeom>
          <a:solidFill>
            <a:srgbClr val="1A2E44"/>
          </a:solidFill>
        </p:spPr>
        <p:txBody>
          <a:bodyPr wrap="square" lIns="0" tIns="0" rIns="0" bIns="0" rtlCol="0"/>
          <a:lstStyle/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55650" y="5722092"/>
            <a:ext cx="4810979" cy="5516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0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Колектив</a:t>
            </a:r>
            <a:r>
              <a:rPr sz="1500" b="0" spc="9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500" b="0" spc="14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учні</a:t>
            </a:r>
            <a:r>
              <a:rPr sz="1500" b="0" spc="19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активно</a:t>
            </a:r>
            <a:r>
              <a:rPr sz="1500" b="0" spc="5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долучаються</a:t>
            </a:r>
            <a:r>
              <a:rPr sz="1500" b="0" spc="16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-2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до </a:t>
            </a:r>
            <a:r>
              <a:rPr sz="150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волонтерського</a:t>
            </a:r>
            <a:r>
              <a:rPr sz="1500" b="0" spc="8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руху</a:t>
            </a:r>
            <a:r>
              <a:rPr sz="1500" b="0" spc="39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допомагаючи</a:t>
            </a:r>
            <a:r>
              <a:rPr sz="1500" b="0" spc="19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-1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захисникам</a:t>
            </a:r>
            <a:endParaRPr sz="1500" dirty="0">
              <a:latin typeface="Montserrat Thin"/>
              <a:cs typeface="Montserrat Thi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285321" y="4516683"/>
            <a:ext cx="2548890" cy="2025650"/>
            <a:chOff x="6285321" y="4516683"/>
            <a:chExt cx="2548890" cy="2025650"/>
          </a:xfrm>
        </p:grpSpPr>
        <p:sp>
          <p:nvSpPr>
            <p:cNvPr id="9" name="object 9"/>
            <p:cNvSpPr/>
            <p:nvPr/>
          </p:nvSpPr>
          <p:spPr>
            <a:xfrm>
              <a:off x="6285321" y="4516683"/>
              <a:ext cx="2548890" cy="2025650"/>
            </a:xfrm>
            <a:custGeom>
              <a:avLst/>
              <a:gdLst/>
              <a:ahLst/>
              <a:cxnLst/>
              <a:rect l="l" t="t" r="r" b="b"/>
              <a:pathLst>
                <a:path w="2548890" h="2025650">
                  <a:moveTo>
                    <a:pt x="2548360" y="2025375"/>
                  </a:moveTo>
                  <a:lnTo>
                    <a:pt x="0" y="2025375"/>
                  </a:lnTo>
                  <a:lnTo>
                    <a:pt x="0" y="0"/>
                  </a:lnTo>
                  <a:lnTo>
                    <a:pt x="2548360" y="0"/>
                  </a:lnTo>
                  <a:lnTo>
                    <a:pt x="2548360" y="2025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23041" y="4754403"/>
              <a:ext cx="380365" cy="38100"/>
            </a:xfrm>
            <a:custGeom>
              <a:avLst/>
              <a:gdLst/>
              <a:ahLst/>
              <a:cxnLst/>
              <a:rect l="l" t="t" r="r" b="b"/>
              <a:pathLst>
                <a:path w="380365" h="38100">
                  <a:moveTo>
                    <a:pt x="380352" y="38035"/>
                  </a:moveTo>
                  <a:lnTo>
                    <a:pt x="0" y="38035"/>
                  </a:lnTo>
                  <a:lnTo>
                    <a:pt x="0" y="0"/>
                  </a:lnTo>
                  <a:lnTo>
                    <a:pt x="380352" y="0"/>
                  </a:lnTo>
                  <a:lnTo>
                    <a:pt x="380352" y="38035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290076" y="4521437"/>
            <a:ext cx="2539365" cy="2016125"/>
          </a:xfrm>
          <a:prstGeom prst="rect">
            <a:avLst/>
          </a:prstGeom>
          <a:ln w="9508">
            <a:solidFill>
              <a:srgbClr val="BDC2C7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20"/>
              </a:spcBef>
              <a:defRPr>
                <a:latin typeface="Montserrat"/>
                <a:ea typeface="Montserrat"/>
                <a:cs typeface="Montserrat"/>
              </a:defRPr>
            </a:pPr>
            <a:endParaRPr sz="2700" dirty="0">
              <a:latin typeface="Times New Roman"/>
              <a:cs typeface="Times New Roman"/>
            </a:endParaRPr>
          </a:p>
          <a:p>
            <a:pPr marL="227965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280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150+</a:t>
            </a:r>
            <a:endParaRPr sz="2800" dirty="0">
              <a:latin typeface="Montserrat Thin"/>
              <a:cs typeface="Montserrat Thin"/>
            </a:endParaRPr>
          </a:p>
          <a:p>
            <a:pPr marL="227965">
              <a:lnSpc>
                <a:spcPct val="100000"/>
              </a:lnSpc>
              <a:spcBef>
                <a:spcPts val="66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КВ</a:t>
            </a:r>
            <a:r>
              <a:rPr sz="11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.</a:t>
            </a:r>
            <a:r>
              <a:rPr sz="105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М</a:t>
            </a:r>
            <a:r>
              <a:rPr sz="11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.</a:t>
            </a:r>
            <a:r>
              <a:rPr sz="1100" b="0" spc="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b="0" spc="-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СІТОК</a:t>
            </a:r>
            <a:endParaRPr sz="1050" dirty="0">
              <a:latin typeface="Montserrat Thin"/>
              <a:cs typeface="Montserrat Thin"/>
            </a:endParaRPr>
          </a:p>
          <a:p>
            <a:pPr marL="227965" marR="346710">
              <a:lnSpc>
                <a:spcPct val="108400"/>
              </a:lnSpc>
              <a:spcBef>
                <a:spcPts val="143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Маскувальні</a:t>
            </a:r>
            <a:r>
              <a:rPr sz="9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сітки</a:t>
            </a:r>
            <a:r>
              <a:rPr sz="95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сплетено</a:t>
            </a:r>
            <a:r>
              <a:rPr sz="95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8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та </a:t>
            </a:r>
            <a:r>
              <a:rPr sz="9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передано</a:t>
            </a:r>
            <a:r>
              <a:rPr sz="95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безпосередньо</a:t>
            </a:r>
            <a:r>
              <a:rPr sz="950" spc="6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на </a:t>
            </a:r>
            <a:r>
              <a:rPr sz="950" spc="10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фронт.</a:t>
            </a:r>
            <a:endParaRPr sz="95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51510" y="1683058"/>
            <a:ext cx="11059160" cy="4859020"/>
            <a:chOff x="551510" y="1683058"/>
            <a:chExt cx="11059160" cy="4859020"/>
          </a:xfrm>
        </p:grpSpPr>
        <p:sp>
          <p:nvSpPr>
            <p:cNvPr id="13" name="object 13"/>
            <p:cNvSpPr/>
            <p:nvPr/>
          </p:nvSpPr>
          <p:spPr>
            <a:xfrm>
              <a:off x="9061893" y="4516683"/>
              <a:ext cx="2548890" cy="2025650"/>
            </a:xfrm>
            <a:custGeom>
              <a:avLst/>
              <a:gdLst/>
              <a:ahLst/>
              <a:cxnLst/>
              <a:rect l="l" t="t" r="r" b="b"/>
              <a:pathLst>
                <a:path w="2548890" h="2025650">
                  <a:moveTo>
                    <a:pt x="2548360" y="2025375"/>
                  </a:moveTo>
                  <a:lnTo>
                    <a:pt x="0" y="2025375"/>
                  </a:lnTo>
                  <a:lnTo>
                    <a:pt x="0" y="0"/>
                  </a:lnTo>
                  <a:lnTo>
                    <a:pt x="2548360" y="0"/>
                  </a:lnTo>
                  <a:lnTo>
                    <a:pt x="2548360" y="2025375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299614" y="4754403"/>
              <a:ext cx="380365" cy="38100"/>
            </a:xfrm>
            <a:custGeom>
              <a:avLst/>
              <a:gdLst/>
              <a:ahLst/>
              <a:cxnLst/>
              <a:rect l="l" t="t" r="r" b="b"/>
              <a:pathLst>
                <a:path w="380365" h="38100">
                  <a:moveTo>
                    <a:pt x="380352" y="38035"/>
                  </a:moveTo>
                  <a:lnTo>
                    <a:pt x="0" y="38035"/>
                  </a:lnTo>
                  <a:lnTo>
                    <a:pt x="0" y="0"/>
                  </a:lnTo>
                  <a:lnTo>
                    <a:pt x="380352" y="0"/>
                  </a:lnTo>
                  <a:lnTo>
                    <a:pt x="380352" y="38035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037" y="1711585"/>
              <a:ext cx="5324932" cy="397468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89546" y="1721094"/>
              <a:ext cx="5306060" cy="3956050"/>
            </a:xfrm>
            <a:custGeom>
              <a:avLst/>
              <a:gdLst/>
              <a:ahLst/>
              <a:cxnLst/>
              <a:rect l="l" t="t" r="r" b="b"/>
              <a:pathLst>
                <a:path w="5306060" h="3956050">
                  <a:moveTo>
                    <a:pt x="5305914" y="3955663"/>
                  </a:moveTo>
                  <a:lnTo>
                    <a:pt x="0" y="3955663"/>
                  </a:lnTo>
                  <a:lnTo>
                    <a:pt x="0" y="0"/>
                  </a:lnTo>
                  <a:lnTo>
                    <a:pt x="5305914" y="0"/>
                  </a:lnTo>
                  <a:lnTo>
                    <a:pt x="5305914" y="3955663"/>
                  </a:lnTo>
                  <a:close/>
                </a:path>
              </a:pathLst>
            </a:custGeom>
            <a:solidFill>
              <a:srgbClr val="1A2E44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1510" y="1683066"/>
              <a:ext cx="456565" cy="456565"/>
            </a:xfrm>
            <a:custGeom>
              <a:avLst/>
              <a:gdLst/>
              <a:ahLst/>
              <a:cxnLst/>
              <a:rect l="l" t="t" r="r" b="b"/>
              <a:pathLst>
                <a:path w="456565" h="456564">
                  <a:moveTo>
                    <a:pt x="456412" y="0"/>
                  </a:moveTo>
                  <a:lnTo>
                    <a:pt x="38023" y="0"/>
                  </a:lnTo>
                  <a:lnTo>
                    <a:pt x="0" y="0"/>
                  </a:lnTo>
                  <a:lnTo>
                    <a:pt x="0" y="38036"/>
                  </a:lnTo>
                  <a:lnTo>
                    <a:pt x="0" y="456425"/>
                  </a:lnTo>
                  <a:lnTo>
                    <a:pt x="38023" y="456425"/>
                  </a:lnTo>
                  <a:lnTo>
                    <a:pt x="38023" y="38036"/>
                  </a:lnTo>
                  <a:lnTo>
                    <a:pt x="456412" y="38036"/>
                  </a:lnTo>
                  <a:lnTo>
                    <a:pt x="456412" y="0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85321" y="1711585"/>
              <a:ext cx="5325110" cy="2501265"/>
            </a:xfrm>
            <a:custGeom>
              <a:avLst/>
              <a:gdLst/>
              <a:ahLst/>
              <a:cxnLst/>
              <a:rect l="l" t="t" r="r" b="b"/>
              <a:pathLst>
                <a:path w="5325109" h="2501265">
                  <a:moveTo>
                    <a:pt x="5324932" y="2500816"/>
                  </a:moveTo>
                  <a:lnTo>
                    <a:pt x="0" y="2500816"/>
                  </a:lnTo>
                  <a:lnTo>
                    <a:pt x="0" y="0"/>
                  </a:lnTo>
                  <a:lnTo>
                    <a:pt x="5324932" y="0"/>
                  </a:lnTo>
                  <a:lnTo>
                    <a:pt x="5324932" y="25008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99112" y="3313819"/>
              <a:ext cx="4697730" cy="0"/>
            </a:xfrm>
            <a:custGeom>
              <a:avLst/>
              <a:gdLst/>
              <a:ahLst/>
              <a:cxnLst/>
              <a:rect l="l" t="t" r="r" b="b"/>
              <a:pathLst>
                <a:path w="4697730">
                  <a:moveTo>
                    <a:pt x="0" y="0"/>
                  </a:moveTo>
                  <a:lnTo>
                    <a:pt x="4697350" y="0"/>
                  </a:lnTo>
                </a:path>
              </a:pathLst>
            </a:custGeom>
            <a:ln w="9508">
              <a:solidFill>
                <a:srgbClr val="BDC2C7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290076" y="1716339"/>
            <a:ext cx="5315585" cy="2491740"/>
          </a:xfrm>
          <a:prstGeom prst="rect">
            <a:avLst/>
          </a:prstGeom>
          <a:ln w="9508">
            <a:solidFill>
              <a:srgbClr val="BDC2C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34"/>
              </a:spcBef>
              <a:defRPr>
                <a:latin typeface="Montserrat"/>
                <a:ea typeface="Montserrat"/>
                <a:cs typeface="Montserrat"/>
              </a:defRPr>
            </a:pPr>
            <a:endParaRPr sz="900">
              <a:latin typeface="Times New Roman"/>
              <a:cs typeface="Times New Roman"/>
            </a:endParaRPr>
          </a:p>
          <a:p>
            <a:pPr marL="304165">
              <a:lnSpc>
                <a:spcPts val="894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900" spc="18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ФІНАНСОВА</a:t>
            </a:r>
            <a:r>
              <a:rPr sz="900" spc="1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ДОПОМОГА</a:t>
            </a:r>
            <a:endParaRPr sz="900">
              <a:latin typeface="Calibri"/>
              <a:cs typeface="Calibri"/>
            </a:endParaRPr>
          </a:p>
          <a:p>
            <a:pPr marL="304165">
              <a:lnSpc>
                <a:spcPts val="7675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6550" b="0" spc="1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1</a:t>
            </a:r>
            <a:r>
              <a:rPr sz="6550" b="0" spc="-4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0</a:t>
            </a:r>
            <a:r>
              <a:rPr sz="6550" b="0" spc="-1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5</a:t>
            </a:r>
            <a:r>
              <a:rPr sz="6550" b="0" spc="-47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6550" b="0" spc="-2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8</a:t>
            </a:r>
            <a:r>
              <a:rPr sz="6550" b="0" spc="-39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7</a:t>
            </a:r>
            <a:r>
              <a:rPr sz="6550" b="0" spc="6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8</a:t>
            </a:r>
            <a:r>
              <a:rPr sz="2450" b="0" spc="-7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г</a:t>
            </a:r>
            <a:r>
              <a:rPr sz="2450" b="0" spc="-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р</a:t>
            </a:r>
            <a:r>
              <a:rPr sz="2450" b="0" spc="4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н</a:t>
            </a:r>
            <a:endParaRPr sz="2450">
              <a:latin typeface="Montserrat Thin"/>
              <a:cs typeface="Montserrat Thin"/>
            </a:endParaRPr>
          </a:p>
          <a:p>
            <a:pPr marL="304165" marR="973455">
              <a:lnSpc>
                <a:spcPct val="128600"/>
              </a:lnSpc>
              <a:spcBef>
                <a:spcPts val="245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Джерела</a:t>
            </a:r>
            <a:r>
              <a:rPr sz="1050" b="0" spc="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збору</a:t>
            </a:r>
            <a:r>
              <a:rPr sz="11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:</a:t>
            </a:r>
            <a:r>
              <a:rPr sz="1100" b="0" spc="4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Благодійні</a:t>
            </a:r>
            <a:r>
              <a:rPr sz="1050" spc="5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ярмарки,</a:t>
            </a:r>
            <a:r>
              <a:rPr sz="10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новорічні</a:t>
            </a:r>
            <a:r>
              <a:rPr sz="10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вистави</a:t>
            </a:r>
            <a:r>
              <a:rPr sz="10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7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та </a:t>
            </a:r>
            <a:r>
              <a:rPr sz="105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добровільні</a:t>
            </a:r>
            <a:r>
              <a:rPr sz="1050" spc="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внески</a:t>
            </a:r>
            <a:r>
              <a:rPr sz="1050" spc="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8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колективу.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955265" y="1721094"/>
            <a:ext cx="645795" cy="645795"/>
          </a:xfrm>
          <a:custGeom>
            <a:avLst/>
            <a:gdLst/>
            <a:ahLst/>
            <a:cxnLst/>
            <a:rect l="l" t="t" r="r" b="b"/>
            <a:pathLst>
              <a:path w="645795" h="645794">
                <a:moveTo>
                  <a:pt x="645479" y="645479"/>
                </a:moveTo>
                <a:lnTo>
                  <a:pt x="0" y="0"/>
                </a:lnTo>
                <a:lnTo>
                  <a:pt x="645479" y="0"/>
                </a:lnTo>
                <a:lnTo>
                  <a:pt x="645479" y="645479"/>
                </a:lnTo>
                <a:close/>
              </a:path>
            </a:pathLst>
          </a:custGeom>
          <a:solidFill>
            <a:srgbClr val="E67D21">
              <a:alpha val="4998"/>
            </a:srgbClr>
          </a:solidFill>
        </p:spPr>
        <p:txBody>
          <a:bodyPr wrap="square" lIns="0" tIns="0" rIns="0" bIns="0" rtlCol="0"/>
          <a:lstStyle/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5" y="1683066"/>
            <a:ext cx="2919235" cy="40105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50" y="1683066"/>
            <a:ext cx="2834190" cy="40105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76" y="4562090"/>
            <a:ext cx="2633961" cy="19754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065429" y="5805559"/>
            <a:ext cx="26357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1200" dirty="0" smtClean="0">
                <a:latin typeface="Montserrat"/>
              </a:rPr>
              <a:t>Акція «Обійми вишиванкою» у співпраці з «Волонтерською сотнею </a:t>
            </a:r>
            <a:r>
              <a:rPr lang="uk-UA" sz="1200" dirty="0" err="1" smtClean="0">
                <a:latin typeface="Montserrat"/>
              </a:rPr>
              <a:t>доброволля</a:t>
            </a:r>
            <a:r>
              <a:rPr lang="uk-UA" sz="1200" dirty="0" smtClean="0">
                <a:latin typeface="Montserrat"/>
              </a:rPr>
              <a:t>»</a:t>
            </a:r>
            <a:endParaRPr lang="uk-UA" sz="1200" dirty="0">
              <a:latin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71680" cy="6837045"/>
            <a:chOff x="0" y="0"/>
            <a:chExt cx="12171680" cy="6837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71273" cy="68368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269796" y="0"/>
              <a:ext cx="3902075" cy="6837045"/>
            </a:xfrm>
            <a:custGeom>
              <a:avLst/>
              <a:gdLst/>
              <a:ahLst/>
              <a:cxnLst/>
              <a:rect l="l" t="t" r="r" b="b"/>
              <a:pathLst>
                <a:path w="3902075" h="6837045">
                  <a:moveTo>
                    <a:pt x="3901477" y="6836832"/>
                  </a:moveTo>
                  <a:lnTo>
                    <a:pt x="0" y="6836832"/>
                  </a:lnTo>
                  <a:lnTo>
                    <a:pt x="1205518" y="0"/>
                  </a:lnTo>
                  <a:lnTo>
                    <a:pt x="3901477" y="0"/>
                  </a:lnTo>
                  <a:lnTo>
                    <a:pt x="3901477" y="6836832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80352" y="4914531"/>
            <a:ext cx="4046474" cy="139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85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8950" spc="1480" dirty="0">
                <a:solidFill>
                  <a:srgbClr val="F3F4F5"/>
                </a:solidFill>
                <a:latin typeface="Montserrat"/>
                <a:ea typeface="Montserrat"/>
                <a:cs typeface="Montserrat"/>
              </a:rPr>
              <a:t>SEL</a:t>
            </a:r>
            <a:endParaRPr sz="89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312215"/>
            <a:ext cx="12171680" cy="3061970"/>
            <a:chOff x="0" y="1312215"/>
            <a:chExt cx="12171680" cy="3061970"/>
          </a:xfrm>
        </p:grpSpPr>
        <p:sp>
          <p:nvSpPr>
            <p:cNvPr id="7" name="object 7"/>
            <p:cNvSpPr/>
            <p:nvPr/>
          </p:nvSpPr>
          <p:spPr>
            <a:xfrm>
              <a:off x="0" y="1312215"/>
              <a:ext cx="12171680" cy="19050"/>
            </a:xfrm>
            <a:custGeom>
              <a:avLst/>
              <a:gdLst/>
              <a:ahLst/>
              <a:cxnLst/>
              <a:rect l="l" t="t" r="r" b="b"/>
              <a:pathLst>
                <a:path w="12171680" h="19050">
                  <a:moveTo>
                    <a:pt x="12171273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901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0528" y="1711585"/>
              <a:ext cx="38100" cy="570865"/>
            </a:xfrm>
            <a:custGeom>
              <a:avLst/>
              <a:gdLst/>
              <a:ahLst/>
              <a:cxnLst/>
              <a:rect l="l" t="t" r="r" b="b"/>
              <a:pathLst>
                <a:path w="38100" h="570864">
                  <a:moveTo>
                    <a:pt x="38035" y="570528"/>
                  </a:moveTo>
                  <a:lnTo>
                    <a:pt x="0" y="570528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570528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0528" y="2586395"/>
              <a:ext cx="3004820" cy="1788160"/>
            </a:xfrm>
            <a:custGeom>
              <a:avLst/>
              <a:gdLst/>
              <a:ahLst/>
              <a:cxnLst/>
              <a:rect l="l" t="t" r="r" b="b"/>
              <a:pathLst>
                <a:path w="3004820" h="1788160">
                  <a:moveTo>
                    <a:pt x="3004783" y="1787655"/>
                  </a:moveTo>
                  <a:lnTo>
                    <a:pt x="0" y="1787655"/>
                  </a:lnTo>
                  <a:lnTo>
                    <a:pt x="0" y="0"/>
                  </a:lnTo>
                  <a:lnTo>
                    <a:pt x="3004783" y="0"/>
                  </a:lnTo>
                  <a:lnTo>
                    <a:pt x="3004783" y="17876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5282" y="2591150"/>
              <a:ext cx="2995295" cy="1778635"/>
            </a:xfrm>
            <a:custGeom>
              <a:avLst/>
              <a:gdLst/>
              <a:ahLst/>
              <a:cxnLst/>
              <a:rect l="l" t="t" r="r" b="b"/>
              <a:pathLst>
                <a:path w="2995295" h="1778635">
                  <a:moveTo>
                    <a:pt x="0" y="0"/>
                  </a:moveTo>
                  <a:lnTo>
                    <a:pt x="2995274" y="0"/>
                  </a:lnTo>
                  <a:lnTo>
                    <a:pt x="2995274" y="1778146"/>
                  </a:lnTo>
                  <a:lnTo>
                    <a:pt x="0" y="1778146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0213" y="2786080"/>
              <a:ext cx="380365" cy="380365"/>
            </a:xfrm>
            <a:custGeom>
              <a:avLst/>
              <a:gdLst/>
              <a:ahLst/>
              <a:cxnLst/>
              <a:rect l="l" t="t" r="r" b="b"/>
              <a:pathLst>
                <a:path w="380365" h="380364">
                  <a:moveTo>
                    <a:pt x="380352" y="380352"/>
                  </a:moveTo>
                  <a:lnTo>
                    <a:pt x="0" y="380352"/>
                  </a:lnTo>
                  <a:lnTo>
                    <a:pt x="0" y="0"/>
                  </a:lnTo>
                  <a:lnTo>
                    <a:pt x="380352" y="0"/>
                  </a:lnTo>
                  <a:lnTo>
                    <a:pt x="380352" y="380352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4810" y="2890677"/>
              <a:ext cx="171158" cy="17115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57828" y="510284"/>
            <a:ext cx="4339209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2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ПРОЄКТИ</a:t>
            </a:r>
            <a:r>
              <a:rPr sz="1050" spc="2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050" spc="2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ПСИХОЛОГІЧНА</a:t>
            </a:r>
            <a:r>
              <a:rPr sz="1050" spc="2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ПІДТРИМКА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xfrm>
            <a:off x="557828" y="652897"/>
            <a:ext cx="12684760" cy="47053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pc="-10" dirty="0">
                <a:latin typeface="Montserrat"/>
                <a:ea typeface="Montserrat"/>
                <a:cs typeface="Montserrat"/>
              </a:rPr>
              <a:t>ТУРБОТА</a:t>
            </a:r>
            <a:r>
              <a:rPr spc="-210" dirty="0">
                <a:latin typeface="Montserrat"/>
                <a:ea typeface="Montserrat"/>
                <a:cs typeface="Montserrat"/>
              </a:rPr>
              <a:t> </a:t>
            </a:r>
            <a:r>
              <a:rPr dirty="0">
                <a:latin typeface="Montserrat"/>
                <a:ea typeface="Montserrat"/>
                <a:cs typeface="Montserrat"/>
              </a:rPr>
              <a:t>ПРО</a:t>
            </a:r>
            <a:r>
              <a:rPr spc="-175" dirty="0">
                <a:latin typeface="Montserrat"/>
                <a:ea typeface="Montserrat"/>
                <a:cs typeface="Montserrat"/>
              </a:rPr>
              <a:t> </a:t>
            </a:r>
            <a:r>
              <a:rPr spc="-20" dirty="0">
                <a:latin typeface="Montserrat"/>
                <a:ea typeface="Montserrat"/>
                <a:cs typeface="Montserrat"/>
              </a:rPr>
              <a:t>МЕНТАЛЬНЕ</a:t>
            </a:r>
            <a:r>
              <a:rPr spc="-150" dirty="0">
                <a:latin typeface="Montserrat"/>
                <a:ea typeface="Montserrat"/>
                <a:cs typeface="Montserrat"/>
              </a:rPr>
              <a:t> </a:t>
            </a:r>
            <a:r>
              <a:rPr spc="-30" dirty="0">
                <a:latin typeface="Montserrat"/>
                <a:ea typeface="Montserrat"/>
                <a:cs typeface="Montserrat"/>
              </a:rPr>
              <a:t>ЗДОРОВ</a:t>
            </a:r>
            <a:r>
              <a:rPr sz="2900" spc="-30" dirty="0">
                <a:latin typeface="Montserrat"/>
                <a:ea typeface="Montserrat"/>
                <a:cs typeface="Montserrat"/>
              </a:rPr>
              <a:t>'</a:t>
            </a:r>
            <a:r>
              <a:rPr spc="-30" dirty="0">
                <a:latin typeface="Montserrat"/>
                <a:ea typeface="Montserrat"/>
                <a:cs typeface="Montserrat"/>
              </a:rPr>
              <a:t>Я</a:t>
            </a:r>
            <a:r>
              <a:rPr spc="25" dirty="0">
                <a:latin typeface="Montserrat"/>
                <a:ea typeface="Montserrat"/>
                <a:cs typeface="Montserrat"/>
              </a:rPr>
              <a:t> </a:t>
            </a:r>
            <a:r>
              <a:rPr spc="100" dirty="0">
                <a:latin typeface="Montserrat"/>
                <a:ea typeface="Montserrat"/>
                <a:cs typeface="Montserrat"/>
              </a:rPr>
              <a:t>ТА</a:t>
            </a:r>
            <a:r>
              <a:rPr spc="-210" dirty="0">
                <a:latin typeface="Montserrat"/>
                <a:ea typeface="Montserrat"/>
                <a:cs typeface="Montserrat"/>
              </a:rPr>
              <a:t> </a:t>
            </a:r>
            <a:r>
              <a:rPr spc="-20" dirty="0">
                <a:latin typeface="Montserrat"/>
                <a:ea typeface="Montserrat"/>
                <a:cs typeface="Montserrat"/>
              </a:rPr>
              <a:t>СЕЕН</a:t>
            </a:r>
            <a:endParaRPr sz="2900"/>
          </a:p>
        </p:txBody>
      </p:sp>
      <p:sp>
        <p:nvSpPr>
          <p:cNvPr id="15" name="object 15"/>
          <p:cNvSpPr txBox="1"/>
          <p:nvPr/>
        </p:nvSpPr>
        <p:spPr>
          <a:xfrm>
            <a:off x="824075" y="1731606"/>
            <a:ext cx="5241290" cy="5099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9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00" b="0" spc="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Впровадження</a:t>
            </a:r>
            <a:r>
              <a:rPr sz="1500" b="0" spc="204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міжнародних</a:t>
            </a:r>
            <a:r>
              <a:rPr sz="1500" b="0" spc="-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методик</a:t>
            </a:r>
            <a:r>
              <a:rPr sz="15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психологічної </a:t>
            </a:r>
            <a:r>
              <a:rPr sz="15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підтримки</a:t>
            </a:r>
            <a:r>
              <a:rPr sz="1500" b="0" spc="19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допомагає</a:t>
            </a:r>
            <a:r>
              <a:rPr sz="1500" b="0" spc="4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дітям</a:t>
            </a:r>
            <a:r>
              <a:rPr sz="1500" b="0" spc="1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долати</a:t>
            </a:r>
            <a:r>
              <a:rPr sz="1500" b="0" spc="19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стрес</a:t>
            </a:r>
            <a:r>
              <a:rPr sz="16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.</a:t>
            </a:r>
            <a:endParaRPr sz="1600">
              <a:latin typeface="Montserrat Thin"/>
              <a:cs typeface="Montserrat Thi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0213" y="2835178"/>
            <a:ext cx="2516505" cy="7797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94030">
              <a:lnSpc>
                <a:spcPct val="100000"/>
              </a:lnSpc>
              <a:spcBef>
                <a:spcPts val="11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Тренінги</a:t>
            </a:r>
            <a:r>
              <a:rPr sz="1350" b="0" spc="1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ISRAid</a:t>
            </a:r>
            <a:endParaRPr sz="1450">
              <a:latin typeface="Montserrat Thin"/>
              <a:cs typeface="Montserrat Thin"/>
            </a:endParaRPr>
          </a:p>
          <a:p>
            <a:pPr marR="5080">
              <a:lnSpc>
                <a:spcPct val="107000"/>
              </a:lnSpc>
              <a:spcBef>
                <a:spcPts val="149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9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Усі</a:t>
            </a:r>
            <a:r>
              <a:rPr sz="1050" spc="5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педагоги</a:t>
            </a:r>
            <a:r>
              <a:rPr sz="1050" spc="5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5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пройшли</a:t>
            </a:r>
            <a:r>
              <a:rPr sz="1050" spc="5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навчання. </a:t>
            </a:r>
            <a:r>
              <a:rPr sz="1050" spc="13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Отримано</a:t>
            </a:r>
            <a:r>
              <a:rPr sz="1050" spc="4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6</a:t>
            </a:r>
            <a:r>
              <a:rPr sz="1050" spc="4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портфелів</a:t>
            </a:r>
            <a:r>
              <a:rPr sz="1050" spc="4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050" spc="4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8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укриттів.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70213" y="2586387"/>
            <a:ext cx="5971540" cy="1788160"/>
            <a:chOff x="770213" y="2586387"/>
            <a:chExt cx="5971540" cy="1788160"/>
          </a:xfrm>
        </p:grpSpPr>
        <p:sp>
          <p:nvSpPr>
            <p:cNvPr id="18" name="object 18"/>
            <p:cNvSpPr/>
            <p:nvPr/>
          </p:nvSpPr>
          <p:spPr>
            <a:xfrm>
              <a:off x="770213" y="3765487"/>
              <a:ext cx="2606040" cy="9525"/>
            </a:xfrm>
            <a:custGeom>
              <a:avLst/>
              <a:gdLst/>
              <a:ahLst/>
              <a:cxnLst/>
              <a:rect l="l" t="t" r="r" b="b"/>
              <a:pathLst>
                <a:path w="2606040" h="9525">
                  <a:moveTo>
                    <a:pt x="2605413" y="9508"/>
                  </a:moveTo>
                  <a:lnTo>
                    <a:pt x="0" y="9508"/>
                  </a:lnTo>
                  <a:lnTo>
                    <a:pt x="0" y="0"/>
                  </a:lnTo>
                  <a:lnTo>
                    <a:pt x="2605413" y="0"/>
                  </a:lnTo>
                  <a:lnTo>
                    <a:pt x="2605413" y="9508"/>
                  </a:lnTo>
                  <a:close/>
                </a:path>
              </a:pathLst>
            </a:custGeom>
            <a:solidFill>
              <a:srgbClr val="F2F4F5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27452" y="2586395"/>
              <a:ext cx="3014345" cy="1788160"/>
            </a:xfrm>
            <a:custGeom>
              <a:avLst/>
              <a:gdLst/>
              <a:ahLst/>
              <a:cxnLst/>
              <a:rect l="l" t="t" r="r" b="b"/>
              <a:pathLst>
                <a:path w="3014345" h="1788160">
                  <a:moveTo>
                    <a:pt x="3014291" y="1787655"/>
                  </a:moveTo>
                  <a:lnTo>
                    <a:pt x="0" y="1787655"/>
                  </a:lnTo>
                  <a:lnTo>
                    <a:pt x="0" y="0"/>
                  </a:lnTo>
                  <a:lnTo>
                    <a:pt x="3014291" y="0"/>
                  </a:lnTo>
                  <a:lnTo>
                    <a:pt x="3014291" y="17876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32206" y="2591149"/>
              <a:ext cx="3004820" cy="1778635"/>
            </a:xfrm>
            <a:custGeom>
              <a:avLst/>
              <a:gdLst/>
              <a:ahLst/>
              <a:cxnLst/>
              <a:rect l="l" t="t" r="r" b="b"/>
              <a:pathLst>
                <a:path w="3004820" h="1778635">
                  <a:moveTo>
                    <a:pt x="0" y="0"/>
                  </a:moveTo>
                  <a:lnTo>
                    <a:pt x="3004783" y="0"/>
                  </a:lnTo>
                  <a:lnTo>
                    <a:pt x="3004783" y="1778146"/>
                  </a:lnTo>
                  <a:lnTo>
                    <a:pt x="0" y="1778146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7137" y="2786080"/>
              <a:ext cx="380365" cy="380365"/>
            </a:xfrm>
            <a:custGeom>
              <a:avLst/>
              <a:gdLst/>
              <a:ahLst/>
              <a:cxnLst/>
              <a:rect l="l" t="t" r="r" b="b"/>
              <a:pathLst>
                <a:path w="380364" h="380364">
                  <a:moveTo>
                    <a:pt x="380352" y="380352"/>
                  </a:moveTo>
                  <a:lnTo>
                    <a:pt x="0" y="380352"/>
                  </a:lnTo>
                  <a:lnTo>
                    <a:pt x="0" y="0"/>
                  </a:lnTo>
                  <a:lnTo>
                    <a:pt x="380352" y="0"/>
                  </a:lnTo>
                  <a:lnTo>
                    <a:pt x="380352" y="380352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3954" y="2916484"/>
              <a:ext cx="166745" cy="119356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70213" y="4000016"/>
            <a:ext cx="989838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110" dirty="0">
                <a:solidFill>
                  <a:srgbClr val="9CA2AF"/>
                </a:solidFill>
                <a:latin typeface="Montserrat"/>
                <a:ea typeface="Montserrat"/>
                <a:cs typeface="Montserrat"/>
              </a:rPr>
              <a:t>ВАРТІСТЬ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15376" y="3895419"/>
            <a:ext cx="1706880" cy="254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00" spc="-2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15</a:t>
            </a:r>
            <a:r>
              <a:rPr sz="150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spc="22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000</a:t>
            </a:r>
            <a:r>
              <a:rPr sz="1500" spc="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0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грн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30257" y="2844668"/>
            <a:ext cx="2395220" cy="770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9403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Матеріальна</a:t>
            </a:r>
            <a:r>
              <a:rPr sz="1350" b="0" spc="1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база</a:t>
            </a:r>
            <a:endParaRPr sz="1350" dirty="0">
              <a:latin typeface="Montserrat Thin"/>
              <a:cs typeface="Montserrat Thin"/>
            </a:endParaRPr>
          </a:p>
          <a:p>
            <a:pPr marR="5080">
              <a:lnSpc>
                <a:spcPct val="107000"/>
              </a:lnSpc>
              <a:spcBef>
                <a:spcPts val="151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2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Коробка</a:t>
            </a:r>
            <a:r>
              <a:rPr sz="1050" spc="3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8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СЕЕН</a:t>
            </a:r>
            <a:r>
              <a:rPr sz="1050" spc="4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050" spc="4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6</a:t>
            </a:r>
            <a:r>
              <a:rPr sz="1050" spc="4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терапевтичних </a:t>
            </a:r>
            <a:r>
              <a:rPr sz="1050" spc="12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іграшок</a:t>
            </a:r>
            <a:r>
              <a:rPr sz="1050" spc="4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6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Хібукі.</a:t>
            </a:r>
            <a:endParaRPr sz="1050" dirty="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70520" y="3765487"/>
            <a:ext cx="6171565" cy="1788160"/>
            <a:chOff x="570520" y="3765487"/>
            <a:chExt cx="6171565" cy="1788160"/>
          </a:xfrm>
        </p:grpSpPr>
        <p:sp>
          <p:nvSpPr>
            <p:cNvPr id="27" name="object 27"/>
            <p:cNvSpPr/>
            <p:nvPr/>
          </p:nvSpPr>
          <p:spPr>
            <a:xfrm>
              <a:off x="3927137" y="3765487"/>
              <a:ext cx="2614930" cy="9525"/>
            </a:xfrm>
            <a:custGeom>
              <a:avLst/>
              <a:gdLst/>
              <a:ahLst/>
              <a:cxnLst/>
              <a:rect l="l" t="t" r="r" b="b"/>
              <a:pathLst>
                <a:path w="2614929" h="9525">
                  <a:moveTo>
                    <a:pt x="2614922" y="9508"/>
                  </a:moveTo>
                  <a:lnTo>
                    <a:pt x="0" y="9508"/>
                  </a:lnTo>
                  <a:lnTo>
                    <a:pt x="0" y="0"/>
                  </a:lnTo>
                  <a:lnTo>
                    <a:pt x="2614922" y="0"/>
                  </a:lnTo>
                  <a:lnTo>
                    <a:pt x="2614922" y="9508"/>
                  </a:lnTo>
                  <a:close/>
                </a:path>
              </a:pathLst>
            </a:custGeom>
            <a:solidFill>
              <a:srgbClr val="F2F4F5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70528" y="4526192"/>
              <a:ext cx="6171565" cy="998855"/>
            </a:xfrm>
            <a:custGeom>
              <a:avLst/>
              <a:gdLst/>
              <a:ahLst/>
              <a:cxnLst/>
              <a:rect l="l" t="t" r="r" b="b"/>
              <a:pathLst>
                <a:path w="6171565" h="998854">
                  <a:moveTo>
                    <a:pt x="0" y="998424"/>
                  </a:moveTo>
                  <a:lnTo>
                    <a:pt x="6171216" y="998424"/>
                  </a:lnTo>
                  <a:lnTo>
                    <a:pt x="6171216" y="0"/>
                  </a:lnTo>
                  <a:lnTo>
                    <a:pt x="0" y="0"/>
                  </a:lnTo>
                  <a:lnTo>
                    <a:pt x="0" y="9984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5282" y="4530946"/>
              <a:ext cx="6162040" cy="1017905"/>
            </a:xfrm>
            <a:custGeom>
              <a:avLst/>
              <a:gdLst/>
              <a:ahLst/>
              <a:cxnLst/>
              <a:rect l="l" t="t" r="r" b="b"/>
              <a:pathLst>
                <a:path w="6162040" h="1017904">
                  <a:moveTo>
                    <a:pt x="0" y="0"/>
                  </a:moveTo>
                  <a:lnTo>
                    <a:pt x="6161707" y="0"/>
                  </a:lnTo>
                  <a:lnTo>
                    <a:pt x="6161707" y="1017442"/>
                  </a:lnTo>
                  <a:lnTo>
                    <a:pt x="0" y="1017442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70213" y="4725877"/>
              <a:ext cx="456565" cy="456565"/>
            </a:xfrm>
            <a:custGeom>
              <a:avLst/>
              <a:gdLst/>
              <a:ahLst/>
              <a:cxnLst/>
              <a:rect l="l" t="t" r="r" b="b"/>
              <a:pathLst>
                <a:path w="456565" h="456564">
                  <a:moveTo>
                    <a:pt x="456422" y="456422"/>
                  </a:moveTo>
                  <a:lnTo>
                    <a:pt x="0" y="456422"/>
                  </a:lnTo>
                  <a:lnTo>
                    <a:pt x="0" y="0"/>
                  </a:lnTo>
                  <a:lnTo>
                    <a:pt x="456422" y="0"/>
                  </a:lnTo>
                  <a:lnTo>
                    <a:pt x="456422" y="456422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2247" y="4869565"/>
              <a:ext cx="191265" cy="169045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3930257" y="4000016"/>
            <a:ext cx="756666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135" dirty="0">
                <a:solidFill>
                  <a:srgbClr val="9CA2AF"/>
                </a:solidFill>
                <a:latin typeface="Montserrat"/>
                <a:ea typeface="Montserrat"/>
                <a:cs typeface="Montserrat"/>
              </a:rPr>
              <a:t>ВСЬОГО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86118" y="3895419"/>
            <a:ext cx="1706880" cy="254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00" spc="9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27</a:t>
            </a:r>
            <a:r>
              <a:rPr sz="1500" spc="5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spc="8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733</a:t>
            </a:r>
            <a:r>
              <a:rPr sz="1500" spc="5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0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грн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42147" y="4614375"/>
            <a:ext cx="3458845" cy="74041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Проєкт</a:t>
            </a:r>
            <a:r>
              <a:rPr sz="1350" b="0" spc="-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«</a:t>
            </a: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Занурення</a:t>
            </a:r>
            <a:r>
              <a:rPr sz="1350" b="0" spc="1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в</a:t>
            </a:r>
            <a:r>
              <a:rPr sz="1350" b="0" spc="8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СЕЕН</a:t>
            </a:r>
            <a:r>
              <a:rPr sz="145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»</a:t>
            </a:r>
            <a:endParaRPr sz="1450">
              <a:latin typeface="Montserrat Thin"/>
              <a:cs typeface="Montserrat Thin"/>
            </a:endParaRPr>
          </a:p>
          <a:p>
            <a:pPr marL="12700" marR="5080">
              <a:lnSpc>
                <a:spcPct val="107000"/>
              </a:lnSpc>
              <a:spcBef>
                <a:spcPts val="44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2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Директор</a:t>
            </a:r>
            <a:r>
              <a:rPr sz="1050" spc="6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4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пройшов</a:t>
            </a:r>
            <a:r>
              <a:rPr sz="1050" spc="6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курс</a:t>
            </a:r>
            <a:r>
              <a:rPr sz="1050" spc="6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8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хібукітерапії.</a:t>
            </a:r>
            <a:r>
              <a:rPr sz="1050" spc="6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Долучення </a:t>
            </a:r>
            <a:r>
              <a:rPr sz="1050" spc="10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до</a:t>
            </a:r>
            <a:r>
              <a:rPr sz="1050" spc="4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світової</a:t>
            </a:r>
            <a:r>
              <a:rPr sz="1050" spc="4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спільноти</a:t>
            </a:r>
            <a:r>
              <a:rPr sz="1050" spc="4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050" spc="4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роботи</a:t>
            </a:r>
            <a:r>
              <a:rPr sz="1050" spc="4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з</a:t>
            </a:r>
            <a:r>
              <a:rPr sz="1050" spc="4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емоціями.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155693" y="4808265"/>
            <a:ext cx="63055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50" spc="75" dirty="0">
                <a:solidFill>
                  <a:srgbClr val="9CA2AF"/>
                </a:solidFill>
                <a:latin typeface="Montserrat"/>
                <a:ea typeface="Montserrat"/>
                <a:cs typeface="Montserrat"/>
              </a:rPr>
              <a:t>СТАТУС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144264" y="4992123"/>
            <a:ext cx="1562862" cy="276225"/>
          </a:xfrm>
          <a:prstGeom prst="rect">
            <a:avLst/>
          </a:prstGeom>
          <a:solidFill>
            <a:srgbClr val="F2F4F5"/>
          </a:solidFill>
        </p:spPr>
        <p:txBody>
          <a:bodyPr vert="horz" wrap="square" lIns="0" tIns="46990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37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8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ВПРОВАДЖЕНО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70528" y="5524617"/>
            <a:ext cx="6171565" cy="941705"/>
            <a:chOff x="570528" y="5524617"/>
            <a:chExt cx="6171565" cy="941705"/>
          </a:xfrm>
        </p:grpSpPr>
        <p:sp>
          <p:nvSpPr>
            <p:cNvPr id="38" name="object 38"/>
            <p:cNvSpPr/>
            <p:nvPr/>
          </p:nvSpPr>
          <p:spPr>
            <a:xfrm>
              <a:off x="627581" y="5524617"/>
              <a:ext cx="6114415" cy="941705"/>
            </a:xfrm>
            <a:custGeom>
              <a:avLst/>
              <a:gdLst/>
              <a:ahLst/>
              <a:cxnLst/>
              <a:rect l="l" t="t" r="r" b="b"/>
              <a:pathLst>
                <a:path w="6114415" h="941704">
                  <a:moveTo>
                    <a:pt x="0" y="941371"/>
                  </a:moveTo>
                  <a:lnTo>
                    <a:pt x="6114163" y="941371"/>
                  </a:lnTo>
                  <a:lnTo>
                    <a:pt x="6114163" y="0"/>
                  </a:lnTo>
                  <a:lnTo>
                    <a:pt x="0" y="0"/>
                  </a:lnTo>
                  <a:lnTo>
                    <a:pt x="0" y="941371"/>
                  </a:lnTo>
                  <a:close/>
                </a:path>
              </a:pathLst>
            </a:custGeom>
            <a:solidFill>
              <a:srgbClr val="F0F4F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70528" y="5524617"/>
              <a:ext cx="57150" cy="941705"/>
            </a:xfrm>
            <a:custGeom>
              <a:avLst/>
              <a:gdLst/>
              <a:ahLst/>
              <a:cxnLst/>
              <a:rect l="l" t="t" r="r" b="b"/>
              <a:pathLst>
                <a:path w="57150" h="941704">
                  <a:moveTo>
                    <a:pt x="57052" y="941371"/>
                  </a:moveTo>
                  <a:lnTo>
                    <a:pt x="0" y="941371"/>
                  </a:lnTo>
                  <a:lnTo>
                    <a:pt x="0" y="0"/>
                  </a:lnTo>
                  <a:lnTo>
                    <a:pt x="57052" y="0"/>
                  </a:lnTo>
                  <a:lnTo>
                    <a:pt x="57052" y="941371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627581" y="5706532"/>
            <a:ext cx="6109970" cy="501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marR="433705" indent="267970">
              <a:lnSpc>
                <a:spcPct val="1200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Результат</a:t>
            </a:r>
            <a:r>
              <a:rPr sz="13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:</a:t>
            </a:r>
            <a:r>
              <a:rPr sz="1300" b="0" spc="1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Долучення</a:t>
            </a:r>
            <a:r>
              <a:rPr sz="1200" b="0" spc="1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до</a:t>
            </a:r>
            <a:r>
              <a:rPr sz="1200" b="0" spc="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світової</a:t>
            </a:r>
            <a:r>
              <a:rPr sz="1200" b="0" spc="7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хібукіспільноти</a:t>
            </a:r>
            <a:r>
              <a:rPr sz="1200" b="0" spc="1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забезпечує </a:t>
            </a:r>
            <a:r>
              <a:rPr sz="1200" b="0" spc="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професійну</a:t>
            </a:r>
            <a:r>
              <a:rPr sz="1200" b="0" spc="-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підтримку</a:t>
            </a:r>
            <a:r>
              <a:rPr sz="1200" b="0" spc="-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емоційного</a:t>
            </a:r>
            <a:r>
              <a:rPr sz="1200" b="0" spc="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стану</a:t>
            </a:r>
            <a:r>
              <a:rPr sz="1200" b="0" spc="-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наших</a:t>
            </a:r>
            <a:r>
              <a:rPr sz="1200" b="0" spc="-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дітей</a:t>
            </a:r>
            <a:r>
              <a:rPr sz="1200" b="0" spc="14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1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у</a:t>
            </a:r>
            <a:r>
              <a:rPr sz="1200" b="0" spc="-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складні</a:t>
            </a:r>
            <a:r>
              <a:rPr sz="1200" b="0" spc="1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часи</a:t>
            </a:r>
            <a:r>
              <a:rPr sz="13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.</a:t>
            </a:r>
            <a:endParaRPr sz="1300">
              <a:latin typeface="Montserrat Thin"/>
              <a:cs typeface="Montserrat Thi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274237" y="632335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105" y="114105"/>
                </a:moveTo>
                <a:lnTo>
                  <a:pt x="0" y="114105"/>
                </a:lnTo>
                <a:lnTo>
                  <a:pt x="0" y="0"/>
                </a:lnTo>
                <a:lnTo>
                  <a:pt x="114105" y="0"/>
                </a:lnTo>
                <a:lnTo>
                  <a:pt x="114105" y="114105"/>
                </a:lnTo>
                <a:close/>
              </a:path>
            </a:pathLst>
          </a:custGeom>
          <a:solidFill>
            <a:srgbClr val="E67D21"/>
          </a:solidFill>
        </p:spPr>
        <p:txBody>
          <a:bodyPr wrap="square" lIns="0" tIns="0" rIns="0" bIns="0" rtlCol="0"/>
          <a:lstStyle/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7448593" y="6291639"/>
            <a:ext cx="2327148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1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МІЖНАРОДНІ</a:t>
            </a:r>
            <a:r>
              <a:rPr sz="900" spc="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СТАНДАРТИ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676774" y="6291639"/>
            <a:ext cx="3198114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9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Blueprint</a:t>
            </a:r>
            <a:r>
              <a:rPr sz="900" spc="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v.2024</a:t>
            </a:r>
            <a:r>
              <a:rPr sz="900" spc="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/</a:t>
            </a:r>
            <a:r>
              <a:rPr sz="900" spc="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7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Mental</a:t>
            </a:r>
            <a:r>
              <a:rPr sz="900" spc="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8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Health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865301" y="1711585"/>
            <a:ext cx="10735945" cy="4355465"/>
            <a:chOff x="865301" y="1711585"/>
            <a:chExt cx="10735945" cy="4355465"/>
          </a:xfrm>
        </p:grpSpPr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5301" y="5819389"/>
              <a:ext cx="133123" cy="9508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198167" y="1711585"/>
              <a:ext cx="4403090" cy="76200"/>
            </a:xfrm>
            <a:custGeom>
              <a:avLst/>
              <a:gdLst/>
              <a:ahLst/>
              <a:cxnLst/>
              <a:rect l="l" t="t" r="r" b="b"/>
              <a:pathLst>
                <a:path w="4403090" h="76200">
                  <a:moveTo>
                    <a:pt x="4402577" y="76070"/>
                  </a:moveTo>
                  <a:lnTo>
                    <a:pt x="0" y="76070"/>
                  </a:lnTo>
                  <a:lnTo>
                    <a:pt x="0" y="0"/>
                  </a:lnTo>
                  <a:lnTo>
                    <a:pt x="4402577" y="0"/>
                  </a:lnTo>
                  <a:lnTo>
                    <a:pt x="4402577" y="76070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47" name="object 47" descr="Hibuki Therapy Toy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98167" y="1787655"/>
              <a:ext cx="4402577" cy="427896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198167" y="1787655"/>
              <a:ext cx="4403090" cy="3642360"/>
            </a:xfrm>
            <a:custGeom>
              <a:avLst/>
              <a:gdLst/>
              <a:ahLst/>
              <a:cxnLst/>
              <a:rect l="l" t="t" r="r" b="b"/>
              <a:pathLst>
                <a:path w="4403090" h="3642360">
                  <a:moveTo>
                    <a:pt x="0" y="3641873"/>
                  </a:moveTo>
                  <a:lnTo>
                    <a:pt x="4402577" y="3641873"/>
                  </a:lnTo>
                  <a:lnTo>
                    <a:pt x="4402577" y="0"/>
                  </a:lnTo>
                  <a:lnTo>
                    <a:pt x="0" y="0"/>
                  </a:lnTo>
                  <a:lnTo>
                    <a:pt x="0" y="3641873"/>
                  </a:lnTo>
                  <a:close/>
                </a:path>
              </a:pathLst>
            </a:custGeom>
            <a:solidFill>
              <a:srgbClr val="1A2E44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198167" y="5429528"/>
              <a:ext cx="38100" cy="637540"/>
            </a:xfrm>
            <a:custGeom>
              <a:avLst/>
              <a:gdLst/>
              <a:ahLst/>
              <a:cxnLst/>
              <a:rect l="l" t="t" r="r" b="b"/>
              <a:pathLst>
                <a:path w="38100" h="637539">
                  <a:moveTo>
                    <a:pt x="38035" y="637090"/>
                  </a:moveTo>
                  <a:lnTo>
                    <a:pt x="0" y="637090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637090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7198167" y="5429529"/>
            <a:ext cx="4403090" cy="6375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98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35"/>
              </a:spcBef>
              <a:defRPr>
                <a:latin typeface="Montserrat"/>
                <a:ea typeface="Montserrat"/>
                <a:cs typeface="Montserrat"/>
              </a:defRPr>
            </a:pPr>
            <a:endParaRPr sz="900">
              <a:latin typeface="Times New Roman"/>
              <a:cs typeface="Times New Roman"/>
            </a:endParaRPr>
          </a:p>
          <a:p>
            <a:pPr marL="186690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9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ХІ</a:t>
            </a:r>
            <a:r>
              <a:rPr sz="900" b="0" spc="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БУКІ</a:t>
            </a:r>
            <a:r>
              <a:rPr sz="900" b="0" spc="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ТЕРАП</a:t>
            </a:r>
            <a:r>
              <a:rPr sz="900" b="0" spc="-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-7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І</a:t>
            </a:r>
            <a:r>
              <a:rPr sz="900" b="0" spc="-1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-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Я</a:t>
            </a:r>
            <a:endParaRPr sz="900">
              <a:latin typeface="Montserrat Thin"/>
              <a:cs typeface="Montserrat Thin"/>
            </a:endParaRPr>
          </a:p>
          <a:p>
            <a:pPr marL="186690">
              <a:lnSpc>
                <a:spcPct val="100000"/>
              </a:lnSpc>
              <a:spcBef>
                <a:spcPts val="1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1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Інструмент</a:t>
            </a:r>
            <a:r>
              <a:rPr sz="1050" spc="7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психологічного</a:t>
            </a:r>
            <a:r>
              <a:rPr sz="1050" spc="75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4A5462"/>
                </a:solidFill>
                <a:latin typeface="Montserrat"/>
                <a:ea typeface="Montserrat"/>
                <a:cs typeface="Montserrat"/>
              </a:rPr>
              <a:t>розвантаження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95" y="1679303"/>
            <a:ext cx="4547154" cy="3749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71680" cy="6837045"/>
            <a:chOff x="0" y="0"/>
            <a:chExt cx="12171680" cy="6837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71273" cy="68368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269796" y="0"/>
              <a:ext cx="3902075" cy="6837045"/>
            </a:xfrm>
            <a:custGeom>
              <a:avLst/>
              <a:gdLst/>
              <a:ahLst/>
              <a:cxnLst/>
              <a:rect l="l" t="t" r="r" b="b"/>
              <a:pathLst>
                <a:path w="3902075" h="6837045">
                  <a:moveTo>
                    <a:pt x="3901477" y="6836832"/>
                  </a:moveTo>
                  <a:lnTo>
                    <a:pt x="0" y="6836832"/>
                  </a:lnTo>
                  <a:lnTo>
                    <a:pt x="1205518" y="0"/>
                  </a:lnTo>
                  <a:lnTo>
                    <a:pt x="3901477" y="0"/>
                  </a:lnTo>
                  <a:lnTo>
                    <a:pt x="3901477" y="6836832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80352" y="4914531"/>
            <a:ext cx="4046474" cy="139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85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8950" spc="1480" dirty="0">
                <a:solidFill>
                  <a:srgbClr val="F3F4F5"/>
                </a:solidFill>
                <a:latin typeface="Montserrat"/>
                <a:ea typeface="Montserrat"/>
                <a:cs typeface="Montserrat"/>
              </a:rPr>
              <a:t>SEL</a:t>
            </a:r>
            <a:endParaRPr sz="89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312215"/>
            <a:ext cx="12171680" cy="3061970"/>
            <a:chOff x="0" y="1312215"/>
            <a:chExt cx="12171680" cy="3061970"/>
          </a:xfrm>
        </p:grpSpPr>
        <p:sp>
          <p:nvSpPr>
            <p:cNvPr id="7" name="object 7"/>
            <p:cNvSpPr/>
            <p:nvPr/>
          </p:nvSpPr>
          <p:spPr>
            <a:xfrm>
              <a:off x="0" y="1312215"/>
              <a:ext cx="12171680" cy="19050"/>
            </a:xfrm>
            <a:custGeom>
              <a:avLst/>
              <a:gdLst/>
              <a:ahLst/>
              <a:cxnLst/>
              <a:rect l="l" t="t" r="r" b="b"/>
              <a:pathLst>
                <a:path w="12171680" h="19050">
                  <a:moveTo>
                    <a:pt x="12171273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901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0528" y="1711585"/>
              <a:ext cx="38100" cy="570865"/>
            </a:xfrm>
            <a:custGeom>
              <a:avLst/>
              <a:gdLst/>
              <a:ahLst/>
              <a:cxnLst/>
              <a:rect l="l" t="t" r="r" b="b"/>
              <a:pathLst>
                <a:path w="38100" h="570864">
                  <a:moveTo>
                    <a:pt x="38035" y="570528"/>
                  </a:moveTo>
                  <a:lnTo>
                    <a:pt x="0" y="570528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570528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0528" y="2586395"/>
              <a:ext cx="3004820" cy="1788160"/>
            </a:xfrm>
            <a:custGeom>
              <a:avLst/>
              <a:gdLst/>
              <a:ahLst/>
              <a:cxnLst/>
              <a:rect l="l" t="t" r="r" b="b"/>
              <a:pathLst>
                <a:path w="3004820" h="1788160">
                  <a:moveTo>
                    <a:pt x="3004783" y="1787655"/>
                  </a:moveTo>
                  <a:lnTo>
                    <a:pt x="0" y="1787655"/>
                  </a:lnTo>
                  <a:lnTo>
                    <a:pt x="0" y="0"/>
                  </a:lnTo>
                  <a:lnTo>
                    <a:pt x="3004783" y="0"/>
                  </a:lnTo>
                  <a:lnTo>
                    <a:pt x="3004783" y="17876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5282" y="2591150"/>
              <a:ext cx="2995295" cy="1778635"/>
            </a:xfrm>
            <a:custGeom>
              <a:avLst/>
              <a:gdLst/>
              <a:ahLst/>
              <a:cxnLst/>
              <a:rect l="l" t="t" r="r" b="b"/>
              <a:pathLst>
                <a:path w="2995295" h="1778635">
                  <a:moveTo>
                    <a:pt x="0" y="0"/>
                  </a:moveTo>
                  <a:lnTo>
                    <a:pt x="2995274" y="0"/>
                  </a:lnTo>
                  <a:lnTo>
                    <a:pt x="2995274" y="1778146"/>
                  </a:lnTo>
                  <a:lnTo>
                    <a:pt x="0" y="1778146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0213" y="2786080"/>
              <a:ext cx="380365" cy="380365"/>
            </a:xfrm>
            <a:custGeom>
              <a:avLst/>
              <a:gdLst/>
              <a:ahLst/>
              <a:cxnLst/>
              <a:rect l="l" t="t" r="r" b="b"/>
              <a:pathLst>
                <a:path w="380365" h="380364">
                  <a:moveTo>
                    <a:pt x="380352" y="380352"/>
                  </a:moveTo>
                  <a:lnTo>
                    <a:pt x="0" y="380352"/>
                  </a:lnTo>
                  <a:lnTo>
                    <a:pt x="0" y="0"/>
                  </a:lnTo>
                  <a:lnTo>
                    <a:pt x="380352" y="0"/>
                  </a:lnTo>
                  <a:lnTo>
                    <a:pt x="380352" y="380352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4810" y="2890677"/>
              <a:ext cx="171158" cy="17115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57828" y="510284"/>
            <a:ext cx="4339209" cy="1737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050" spc="250" dirty="0" smtClean="0">
                <a:solidFill>
                  <a:srgbClr val="7E8B8C"/>
                </a:solidFill>
                <a:latin typeface="Montserrat"/>
                <a:cs typeface="Calibri"/>
              </a:rPr>
              <a:t>ШКІЛЬНІ ПРОЄКТИ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xfrm>
            <a:off x="557828" y="652897"/>
            <a:ext cx="12684760" cy="43858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pc="-10" dirty="0" smtClean="0">
                <a:latin typeface="Montserrat"/>
              </a:rPr>
              <a:t>ШКОЛА УСПІШНИХ ЛЮДЕЙ</a:t>
            </a:r>
            <a:endParaRPr sz="2900" dirty="0"/>
          </a:p>
        </p:txBody>
      </p:sp>
      <p:sp>
        <p:nvSpPr>
          <p:cNvPr id="15" name="object 15"/>
          <p:cNvSpPr txBox="1"/>
          <p:nvPr/>
        </p:nvSpPr>
        <p:spPr>
          <a:xfrm>
            <a:off x="824075" y="1731606"/>
            <a:ext cx="5241290" cy="48705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9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500" spc="10" dirty="0">
                <a:solidFill>
                  <a:srgbClr val="1A2E44"/>
                </a:solidFill>
                <a:latin typeface="Montserrat"/>
                <a:cs typeface="Montserrat Thin"/>
              </a:rPr>
              <a:t> </a:t>
            </a:r>
            <a:r>
              <a:rPr lang="uk-UA" sz="1500" spc="10" dirty="0" err="1" smtClean="0">
                <a:solidFill>
                  <a:srgbClr val="1A2E44"/>
                </a:solidFill>
                <a:latin typeface="Montserrat"/>
                <a:cs typeface="Montserrat Thin"/>
              </a:rPr>
              <a:t>Проєкт</a:t>
            </a:r>
            <a:r>
              <a:rPr lang="uk-UA" sz="1500" spc="10" dirty="0" smtClean="0">
                <a:solidFill>
                  <a:srgbClr val="1A2E44"/>
                </a:solidFill>
                <a:latin typeface="Montserrat"/>
                <a:cs typeface="Montserrat Thin"/>
              </a:rPr>
              <a:t> сприяє профорієнтації старшокласників та прищеплює лідерські якості</a:t>
            </a:r>
            <a:endParaRPr sz="1600" dirty="0">
              <a:latin typeface="Montserrat Thin"/>
              <a:cs typeface="Montserrat Thi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0213" y="2835178"/>
            <a:ext cx="2781183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94030">
              <a:lnSpc>
                <a:spcPct val="100000"/>
              </a:lnSpc>
              <a:spcBef>
                <a:spcPts val="11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Montserrat Thin"/>
              </a:rPr>
              <a:t>Зустріч з власником фермерського господарства Верещакою І.М</a:t>
            </a:r>
            <a:r>
              <a:rPr lang="uk-UA" sz="1200" dirty="0" smtClean="0">
                <a:solidFill>
                  <a:schemeClr val="tx1"/>
                </a:solidFill>
                <a:latin typeface="+mj-lt"/>
                <a:cs typeface="Montserrat Thin"/>
              </a:rPr>
              <a:t>.</a:t>
            </a:r>
            <a:endParaRPr sz="1200" dirty="0">
              <a:solidFill>
                <a:schemeClr val="tx1"/>
              </a:solidFill>
              <a:latin typeface="+mj-lt"/>
              <a:cs typeface="Montserrat Thi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70213" y="2586387"/>
            <a:ext cx="5625665" cy="1788160"/>
            <a:chOff x="770213" y="2586387"/>
            <a:chExt cx="5971540" cy="1788160"/>
          </a:xfrm>
        </p:grpSpPr>
        <p:sp>
          <p:nvSpPr>
            <p:cNvPr id="18" name="object 18"/>
            <p:cNvSpPr/>
            <p:nvPr/>
          </p:nvSpPr>
          <p:spPr>
            <a:xfrm>
              <a:off x="770213" y="3765487"/>
              <a:ext cx="2606040" cy="9525"/>
            </a:xfrm>
            <a:custGeom>
              <a:avLst/>
              <a:gdLst/>
              <a:ahLst/>
              <a:cxnLst/>
              <a:rect l="l" t="t" r="r" b="b"/>
              <a:pathLst>
                <a:path w="2606040" h="9525">
                  <a:moveTo>
                    <a:pt x="2605413" y="9508"/>
                  </a:moveTo>
                  <a:lnTo>
                    <a:pt x="0" y="9508"/>
                  </a:lnTo>
                  <a:lnTo>
                    <a:pt x="0" y="0"/>
                  </a:lnTo>
                  <a:lnTo>
                    <a:pt x="2605413" y="0"/>
                  </a:lnTo>
                  <a:lnTo>
                    <a:pt x="2605413" y="9508"/>
                  </a:lnTo>
                  <a:close/>
                </a:path>
              </a:pathLst>
            </a:custGeom>
            <a:solidFill>
              <a:srgbClr val="F2F4F5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27452" y="2586395"/>
              <a:ext cx="3014345" cy="1788160"/>
            </a:xfrm>
            <a:custGeom>
              <a:avLst/>
              <a:gdLst/>
              <a:ahLst/>
              <a:cxnLst/>
              <a:rect l="l" t="t" r="r" b="b"/>
              <a:pathLst>
                <a:path w="3014345" h="1788160">
                  <a:moveTo>
                    <a:pt x="3014291" y="1787655"/>
                  </a:moveTo>
                  <a:lnTo>
                    <a:pt x="0" y="1787655"/>
                  </a:lnTo>
                  <a:lnTo>
                    <a:pt x="0" y="0"/>
                  </a:lnTo>
                  <a:lnTo>
                    <a:pt x="3014291" y="0"/>
                  </a:lnTo>
                  <a:lnTo>
                    <a:pt x="3014291" y="17876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32206" y="2591149"/>
              <a:ext cx="3004820" cy="1778635"/>
            </a:xfrm>
            <a:custGeom>
              <a:avLst/>
              <a:gdLst/>
              <a:ahLst/>
              <a:cxnLst/>
              <a:rect l="l" t="t" r="r" b="b"/>
              <a:pathLst>
                <a:path w="3004820" h="1778635">
                  <a:moveTo>
                    <a:pt x="0" y="0"/>
                  </a:moveTo>
                  <a:lnTo>
                    <a:pt x="3004783" y="0"/>
                  </a:lnTo>
                  <a:lnTo>
                    <a:pt x="3004783" y="1778146"/>
                  </a:lnTo>
                  <a:lnTo>
                    <a:pt x="0" y="1778146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7137" y="2786080"/>
              <a:ext cx="380365" cy="380365"/>
            </a:xfrm>
            <a:custGeom>
              <a:avLst/>
              <a:gdLst/>
              <a:ahLst/>
              <a:cxnLst/>
              <a:rect l="l" t="t" r="r" b="b"/>
              <a:pathLst>
                <a:path w="380364" h="380364">
                  <a:moveTo>
                    <a:pt x="380352" y="380352"/>
                  </a:moveTo>
                  <a:lnTo>
                    <a:pt x="0" y="380352"/>
                  </a:lnTo>
                  <a:lnTo>
                    <a:pt x="0" y="0"/>
                  </a:lnTo>
                  <a:lnTo>
                    <a:pt x="380352" y="0"/>
                  </a:lnTo>
                  <a:lnTo>
                    <a:pt x="380352" y="380352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3954" y="2916484"/>
              <a:ext cx="166745" cy="119356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70213" y="4000016"/>
            <a:ext cx="989838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endParaRPr sz="9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15376" y="3895419"/>
            <a:ext cx="1706880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endParaRPr sz="9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38880" y="2844668"/>
            <a:ext cx="2586597" cy="75597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94030" algn="l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dirty="0" smtClean="0">
                <a:latin typeface="+mj-lt"/>
                <a:cs typeface="Calibri"/>
              </a:rPr>
              <a:t>Зустріч з місцевим підприємцем , власником торгової марки «</a:t>
            </a:r>
            <a:r>
              <a:rPr lang="uk-UA" sz="1200" dirty="0" err="1" smtClean="0">
                <a:latin typeface="+mj-lt"/>
                <a:cs typeface="Calibri"/>
              </a:rPr>
              <a:t>Сергіївський</a:t>
            </a:r>
            <a:r>
              <a:rPr lang="uk-UA" sz="1200" dirty="0" smtClean="0">
                <a:latin typeface="+mj-lt"/>
                <a:cs typeface="Calibri"/>
              </a:rPr>
              <a:t> продукт» Опришком В.І.</a:t>
            </a:r>
            <a:endParaRPr sz="1200" dirty="0">
              <a:latin typeface="+mj-lt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70521" y="3765487"/>
            <a:ext cx="6357330" cy="1788160"/>
            <a:chOff x="570520" y="3765487"/>
            <a:chExt cx="6171565" cy="1788160"/>
          </a:xfrm>
        </p:grpSpPr>
        <p:sp>
          <p:nvSpPr>
            <p:cNvPr id="27" name="object 27"/>
            <p:cNvSpPr/>
            <p:nvPr/>
          </p:nvSpPr>
          <p:spPr>
            <a:xfrm>
              <a:off x="3927137" y="3765487"/>
              <a:ext cx="2614930" cy="9525"/>
            </a:xfrm>
            <a:custGeom>
              <a:avLst/>
              <a:gdLst/>
              <a:ahLst/>
              <a:cxnLst/>
              <a:rect l="l" t="t" r="r" b="b"/>
              <a:pathLst>
                <a:path w="2614929" h="9525">
                  <a:moveTo>
                    <a:pt x="2614922" y="9508"/>
                  </a:moveTo>
                  <a:lnTo>
                    <a:pt x="0" y="9508"/>
                  </a:lnTo>
                  <a:lnTo>
                    <a:pt x="0" y="0"/>
                  </a:lnTo>
                  <a:lnTo>
                    <a:pt x="2614922" y="0"/>
                  </a:lnTo>
                  <a:lnTo>
                    <a:pt x="2614922" y="9508"/>
                  </a:lnTo>
                  <a:close/>
                </a:path>
              </a:pathLst>
            </a:custGeom>
            <a:solidFill>
              <a:srgbClr val="F2F4F5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70528" y="4526192"/>
              <a:ext cx="6171565" cy="998855"/>
            </a:xfrm>
            <a:custGeom>
              <a:avLst/>
              <a:gdLst/>
              <a:ahLst/>
              <a:cxnLst/>
              <a:rect l="l" t="t" r="r" b="b"/>
              <a:pathLst>
                <a:path w="6171565" h="998854">
                  <a:moveTo>
                    <a:pt x="0" y="998424"/>
                  </a:moveTo>
                  <a:lnTo>
                    <a:pt x="6171216" y="998424"/>
                  </a:lnTo>
                  <a:lnTo>
                    <a:pt x="6171216" y="0"/>
                  </a:lnTo>
                  <a:lnTo>
                    <a:pt x="0" y="0"/>
                  </a:lnTo>
                  <a:lnTo>
                    <a:pt x="0" y="9984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5282" y="4530946"/>
              <a:ext cx="6162040" cy="1017905"/>
            </a:xfrm>
            <a:custGeom>
              <a:avLst/>
              <a:gdLst/>
              <a:ahLst/>
              <a:cxnLst/>
              <a:rect l="l" t="t" r="r" b="b"/>
              <a:pathLst>
                <a:path w="6162040" h="1017904">
                  <a:moveTo>
                    <a:pt x="0" y="0"/>
                  </a:moveTo>
                  <a:lnTo>
                    <a:pt x="6161707" y="0"/>
                  </a:lnTo>
                  <a:lnTo>
                    <a:pt x="6161707" y="1017442"/>
                  </a:lnTo>
                  <a:lnTo>
                    <a:pt x="0" y="1017442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70213" y="4725877"/>
              <a:ext cx="456565" cy="456565"/>
            </a:xfrm>
            <a:custGeom>
              <a:avLst/>
              <a:gdLst/>
              <a:ahLst/>
              <a:cxnLst/>
              <a:rect l="l" t="t" r="r" b="b"/>
              <a:pathLst>
                <a:path w="456565" h="456564">
                  <a:moveTo>
                    <a:pt x="456422" y="456422"/>
                  </a:moveTo>
                  <a:lnTo>
                    <a:pt x="0" y="456422"/>
                  </a:lnTo>
                  <a:lnTo>
                    <a:pt x="0" y="0"/>
                  </a:lnTo>
                  <a:lnTo>
                    <a:pt x="456422" y="0"/>
                  </a:lnTo>
                  <a:lnTo>
                    <a:pt x="456422" y="456422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2247" y="4869565"/>
              <a:ext cx="191265" cy="169045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1411346" y="4614375"/>
            <a:ext cx="5637676" cy="778418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dirty="0" smtClean="0">
                <a:solidFill>
                  <a:srgbClr val="1A2E44"/>
                </a:solidFill>
                <a:latin typeface="Montserrat"/>
                <a:cs typeface="Montserrat Thin"/>
              </a:rPr>
              <a:t>Виїзний урок «Право в дії» (судова зала, відділення поліції)</a:t>
            </a:r>
          </a:p>
          <a:p>
            <a:pPr marL="12700">
              <a:lnSpc>
                <a:spcPct val="100000"/>
              </a:lnSpc>
              <a:spcBef>
                <a:spcPts val="85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dirty="0" smtClean="0">
                <a:solidFill>
                  <a:srgbClr val="1A2E44"/>
                </a:solidFill>
                <a:latin typeface="Montserrat"/>
                <a:cs typeface="Montserrat Thin"/>
              </a:rPr>
              <a:t>Урок профорієнтації в центрі зайнятості з тестуванням на визначення </a:t>
            </a:r>
            <a:r>
              <a:rPr lang="uk-UA" sz="1200" dirty="0" err="1" smtClean="0">
                <a:solidFill>
                  <a:srgbClr val="1A2E44"/>
                </a:solidFill>
                <a:latin typeface="Montserrat"/>
                <a:cs typeface="Montserrat Thin"/>
              </a:rPr>
              <a:t>профспрямування</a:t>
            </a:r>
            <a:endParaRPr sz="1200" dirty="0">
              <a:latin typeface="Montserrat Thin"/>
              <a:cs typeface="Montserrat Thin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70528" y="5652838"/>
            <a:ext cx="6171565" cy="813484"/>
            <a:chOff x="570528" y="5524617"/>
            <a:chExt cx="6171565" cy="941705"/>
          </a:xfrm>
        </p:grpSpPr>
        <p:sp>
          <p:nvSpPr>
            <p:cNvPr id="38" name="object 38"/>
            <p:cNvSpPr/>
            <p:nvPr/>
          </p:nvSpPr>
          <p:spPr>
            <a:xfrm>
              <a:off x="627581" y="5524617"/>
              <a:ext cx="6114415" cy="941705"/>
            </a:xfrm>
            <a:custGeom>
              <a:avLst/>
              <a:gdLst/>
              <a:ahLst/>
              <a:cxnLst/>
              <a:rect l="l" t="t" r="r" b="b"/>
              <a:pathLst>
                <a:path w="6114415" h="941704">
                  <a:moveTo>
                    <a:pt x="0" y="941371"/>
                  </a:moveTo>
                  <a:lnTo>
                    <a:pt x="6114163" y="941371"/>
                  </a:lnTo>
                  <a:lnTo>
                    <a:pt x="6114163" y="0"/>
                  </a:lnTo>
                  <a:lnTo>
                    <a:pt x="0" y="0"/>
                  </a:lnTo>
                  <a:lnTo>
                    <a:pt x="0" y="941371"/>
                  </a:lnTo>
                  <a:close/>
                </a:path>
              </a:pathLst>
            </a:custGeom>
            <a:solidFill>
              <a:srgbClr val="F0F4F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70528" y="5524617"/>
              <a:ext cx="57150" cy="941705"/>
            </a:xfrm>
            <a:custGeom>
              <a:avLst/>
              <a:gdLst/>
              <a:ahLst/>
              <a:cxnLst/>
              <a:rect l="l" t="t" r="r" b="b"/>
              <a:pathLst>
                <a:path w="57150" h="941704">
                  <a:moveTo>
                    <a:pt x="57052" y="941371"/>
                  </a:moveTo>
                  <a:lnTo>
                    <a:pt x="0" y="941371"/>
                  </a:lnTo>
                  <a:lnTo>
                    <a:pt x="0" y="0"/>
                  </a:lnTo>
                  <a:lnTo>
                    <a:pt x="57052" y="0"/>
                  </a:lnTo>
                  <a:lnTo>
                    <a:pt x="57052" y="941371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627581" y="5706532"/>
            <a:ext cx="6109970" cy="252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marR="433705" indent="267970">
              <a:lnSpc>
                <a:spcPct val="1200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Результат</a:t>
            </a:r>
            <a:r>
              <a:rPr sz="13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:</a:t>
            </a:r>
            <a:r>
              <a:rPr sz="1300" b="0" spc="1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uk-UA" sz="1200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Визначення професійної спрямованості старшокласників</a:t>
            </a:r>
            <a:endParaRPr sz="1300" dirty="0">
              <a:latin typeface="Montserrat Thin"/>
              <a:cs typeface="Montserrat Thin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865301" y="1711585"/>
            <a:ext cx="10735945" cy="4355465"/>
            <a:chOff x="865301" y="1711585"/>
            <a:chExt cx="10735945" cy="4355465"/>
          </a:xfrm>
        </p:grpSpPr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5301" y="5819389"/>
              <a:ext cx="133123" cy="9508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198167" y="1711585"/>
              <a:ext cx="4403090" cy="76200"/>
            </a:xfrm>
            <a:custGeom>
              <a:avLst/>
              <a:gdLst/>
              <a:ahLst/>
              <a:cxnLst/>
              <a:rect l="l" t="t" r="r" b="b"/>
              <a:pathLst>
                <a:path w="4403090" h="76200">
                  <a:moveTo>
                    <a:pt x="4402577" y="76070"/>
                  </a:moveTo>
                  <a:lnTo>
                    <a:pt x="0" y="76070"/>
                  </a:lnTo>
                  <a:lnTo>
                    <a:pt x="0" y="0"/>
                  </a:lnTo>
                  <a:lnTo>
                    <a:pt x="4402577" y="0"/>
                  </a:lnTo>
                  <a:lnTo>
                    <a:pt x="4402577" y="76070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47" name="object 47" descr="Hibuki Therapy Toy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98167" y="1787655"/>
              <a:ext cx="4402577" cy="427896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198167" y="1787655"/>
              <a:ext cx="4403090" cy="3642360"/>
            </a:xfrm>
            <a:custGeom>
              <a:avLst/>
              <a:gdLst/>
              <a:ahLst/>
              <a:cxnLst/>
              <a:rect l="l" t="t" r="r" b="b"/>
              <a:pathLst>
                <a:path w="4403090" h="3642360">
                  <a:moveTo>
                    <a:pt x="0" y="3641873"/>
                  </a:moveTo>
                  <a:lnTo>
                    <a:pt x="4402577" y="3641873"/>
                  </a:lnTo>
                  <a:lnTo>
                    <a:pt x="4402577" y="0"/>
                  </a:lnTo>
                  <a:lnTo>
                    <a:pt x="0" y="0"/>
                  </a:lnTo>
                  <a:lnTo>
                    <a:pt x="0" y="3641873"/>
                  </a:lnTo>
                  <a:close/>
                </a:path>
              </a:pathLst>
            </a:custGeom>
            <a:solidFill>
              <a:srgbClr val="1A2E44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198167" y="5429528"/>
              <a:ext cx="38100" cy="637540"/>
            </a:xfrm>
            <a:custGeom>
              <a:avLst/>
              <a:gdLst/>
              <a:ahLst/>
              <a:cxnLst/>
              <a:rect l="l" t="t" r="r" b="b"/>
              <a:pathLst>
                <a:path w="38100" h="637539">
                  <a:moveTo>
                    <a:pt x="38035" y="637090"/>
                  </a:moveTo>
                  <a:lnTo>
                    <a:pt x="0" y="637090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637090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7198167" y="5429529"/>
            <a:ext cx="4403090" cy="16863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98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35"/>
              </a:spcBef>
              <a:defRPr>
                <a:latin typeface="Montserrat"/>
                <a:ea typeface="Montserrat"/>
                <a:cs typeface="Montserrat"/>
              </a:defRPr>
            </a:pPr>
            <a:endParaRPr sz="900" dirty="0">
              <a:latin typeface="Times New Roman"/>
              <a:cs typeface="Times New Roman"/>
            </a:endParaRPr>
          </a:p>
        </p:txBody>
      </p:sp>
      <p:sp>
        <p:nvSpPr>
          <p:cNvPr id="53" name="object 25"/>
          <p:cNvSpPr txBox="1"/>
          <p:nvPr/>
        </p:nvSpPr>
        <p:spPr>
          <a:xfrm>
            <a:off x="735596" y="3302044"/>
            <a:ext cx="2684645" cy="2019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94030" algn="l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dirty="0" smtClean="0">
                <a:latin typeface="+mj-lt"/>
                <a:cs typeface="Calibri"/>
              </a:rPr>
              <a:t>Зустріч з адвокатом Зайцем В.П.</a:t>
            </a:r>
            <a:endParaRPr sz="1200" dirty="0">
              <a:latin typeface="+mj-lt"/>
              <a:cs typeface="Calibri"/>
            </a:endParaRPr>
          </a:p>
        </p:txBody>
      </p:sp>
      <p:sp>
        <p:nvSpPr>
          <p:cNvPr id="54" name="object 25"/>
          <p:cNvSpPr txBox="1"/>
          <p:nvPr/>
        </p:nvSpPr>
        <p:spPr>
          <a:xfrm>
            <a:off x="741680" y="3584002"/>
            <a:ext cx="2830961" cy="3866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94030" algn="l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dirty="0" smtClean="0">
                <a:latin typeface="+mj-lt"/>
                <a:cs typeface="Calibri"/>
              </a:rPr>
              <a:t>Зустріч з відомою волонтеркою Надією Василенко.</a:t>
            </a:r>
            <a:endParaRPr sz="1200" dirty="0">
              <a:latin typeface="+mj-lt"/>
              <a:cs typeface="Calibri"/>
            </a:endParaRPr>
          </a:p>
        </p:txBody>
      </p:sp>
      <p:sp>
        <p:nvSpPr>
          <p:cNvPr id="55" name="object 25"/>
          <p:cNvSpPr txBox="1"/>
          <p:nvPr/>
        </p:nvSpPr>
        <p:spPr>
          <a:xfrm>
            <a:off x="3736975" y="3584002"/>
            <a:ext cx="2640900" cy="76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94030" algn="l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endParaRPr lang="uk-UA" sz="1200" dirty="0" smtClean="0">
              <a:latin typeface="+mj-lt"/>
              <a:cs typeface="Calibri"/>
            </a:endParaRPr>
          </a:p>
          <a:p>
            <a:pPr marL="494030" algn="l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dirty="0" smtClean="0">
                <a:latin typeface="+mj-lt"/>
                <a:cs typeface="Calibri"/>
              </a:rPr>
              <a:t>Зустріч з майстром спорту  міжнародного класу </a:t>
            </a:r>
            <a:r>
              <a:rPr lang="uk-UA" sz="1200" dirty="0" err="1" smtClean="0">
                <a:latin typeface="+mj-lt"/>
                <a:cs typeface="Calibri"/>
              </a:rPr>
              <a:t>Ярославою</a:t>
            </a:r>
            <a:r>
              <a:rPr lang="uk-UA" sz="1200" dirty="0" smtClean="0">
                <a:latin typeface="+mj-lt"/>
                <a:cs typeface="Calibri"/>
              </a:rPr>
              <a:t> Лемішко</a:t>
            </a:r>
            <a:endParaRPr sz="1200" dirty="0">
              <a:latin typeface="+mj-lt"/>
              <a:cs typeface="Calibri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142465" y="1321740"/>
            <a:ext cx="2881131" cy="201968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183" y="3733752"/>
            <a:ext cx="3100611" cy="232545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291" y="3350947"/>
            <a:ext cx="2857281" cy="278170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86" y="1312216"/>
            <a:ext cx="2156414" cy="2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195" y="139441"/>
            <a:ext cx="175069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50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CODE:</a:t>
            </a:r>
            <a:r>
              <a:rPr sz="750" spc="15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-10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PR-2024-STRAT</a:t>
            </a:r>
            <a:endParaRPr sz="750">
              <a:latin typeface="Liberation Mono"/>
              <a:cs typeface="Liberation Mon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99304" y="6538868"/>
            <a:ext cx="282511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50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ARCHITECTURAL</a:t>
            </a:r>
            <a:r>
              <a:rPr sz="750" spc="-55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BLUEPRINT</a:t>
            </a:r>
            <a:r>
              <a:rPr sz="750" spc="-55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-10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REV.02</a:t>
            </a:r>
            <a:endParaRPr sz="750">
              <a:latin typeface="Liberation Mono"/>
              <a:cs typeface="Liberation Mon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508" y="-20320"/>
            <a:ext cx="12171680" cy="1331595"/>
            <a:chOff x="9508" y="0"/>
            <a:chExt cx="12171680" cy="1331595"/>
          </a:xfrm>
        </p:grpSpPr>
        <p:sp>
          <p:nvSpPr>
            <p:cNvPr id="5" name="object 5"/>
            <p:cNvSpPr/>
            <p:nvPr/>
          </p:nvSpPr>
          <p:spPr>
            <a:xfrm>
              <a:off x="9508" y="0"/>
              <a:ext cx="12171680" cy="1331595"/>
            </a:xfrm>
            <a:custGeom>
              <a:avLst/>
              <a:gdLst/>
              <a:ahLst/>
              <a:cxnLst/>
              <a:rect l="l" t="t" r="r" b="b"/>
              <a:pathLst>
                <a:path w="12171680" h="1331595">
                  <a:moveTo>
                    <a:pt x="12171273" y="1331233"/>
                  </a:moveTo>
                  <a:lnTo>
                    <a:pt x="0" y="1331233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331233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508" y="1312215"/>
              <a:ext cx="12171680" cy="19050"/>
            </a:xfrm>
            <a:custGeom>
              <a:avLst/>
              <a:gdLst/>
              <a:ahLst/>
              <a:cxnLst/>
              <a:rect l="l" t="t" r="r" b="b"/>
              <a:pathLst>
                <a:path w="12171680" h="19050">
                  <a:moveTo>
                    <a:pt x="12171273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901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62582" y="510284"/>
            <a:ext cx="3795141" cy="1737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050" spc="2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uk-UA" sz="1050" spc="265" dirty="0" smtClean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СПІВП</a:t>
            </a:r>
            <a:r>
              <a:rPr lang="uk-UA" sz="1050" spc="220" dirty="0" smtClean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РАЦЯ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562583" y="662369"/>
            <a:ext cx="11394468" cy="4476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dirty="0" smtClean="0">
                <a:latin typeface="Montserrat"/>
                <a:ea typeface="Montserrat"/>
                <a:cs typeface="Montserrat"/>
              </a:rPr>
              <a:t>Співпраця з іншими установами та організаціями</a:t>
            </a:r>
            <a:endParaRPr spc="-10" dirty="0">
              <a:latin typeface="Montserrat"/>
              <a:ea typeface="Montserrat"/>
              <a:cs typeface="Montserra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7580" y="1291895"/>
            <a:ext cx="6256961" cy="9730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00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dirty="0">
                <a:solidFill>
                  <a:schemeClr val="bg2">
                    <a:lumMod val="50000"/>
                  </a:schemeClr>
                </a:solidFill>
              </a:rPr>
              <a:t>Співпраця </a:t>
            </a:r>
            <a:r>
              <a:rPr lang="uk-UA" sz="1200" dirty="0" err="1">
                <a:solidFill>
                  <a:schemeClr val="bg2">
                    <a:lumMod val="50000"/>
                  </a:schemeClr>
                </a:solidFill>
              </a:rPr>
              <a:t>Розбишівської</a:t>
            </a:r>
            <a:r>
              <a:rPr lang="uk-UA" sz="1200" dirty="0">
                <a:solidFill>
                  <a:schemeClr val="bg2">
                    <a:lumMod val="50000"/>
                  </a:schemeClr>
                </a:solidFill>
              </a:rPr>
              <a:t> гімназії з іншими установами та організаціями сприяє підвищенню якості освіти, розширенню можливостей для розвитку учнів і педагогів, впровадженню інноваційних підходів до навчання та виховання, а також формуванню активної, соціально відповідальної особистості.</a:t>
            </a:r>
            <a:endParaRPr sz="12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3412" y="5139510"/>
            <a:ext cx="4412615" cy="250067"/>
          </a:xfrm>
          <a:prstGeom prst="rect">
            <a:avLst/>
          </a:prstGeom>
          <a:solidFill>
            <a:srgbClr val="FFFFFF"/>
          </a:solidFill>
          <a:ln w="9508">
            <a:solidFill>
              <a:srgbClr val="BDC2C7"/>
            </a:solidFill>
          </a:ln>
        </p:spPr>
        <p:txBody>
          <a:bodyPr vert="horz" wrap="square" lIns="0" tIns="11048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69"/>
              </a:spcBef>
              <a:defRPr>
                <a:latin typeface="Montserrat"/>
                <a:ea typeface="Montserrat"/>
                <a:cs typeface="Montserrat"/>
              </a:defRPr>
            </a:pPr>
            <a:endParaRPr sz="900" dirty="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80029" y="2424737"/>
            <a:ext cx="3071495" cy="2044700"/>
            <a:chOff x="580029" y="2424737"/>
            <a:chExt cx="3071495" cy="2044700"/>
          </a:xfrm>
        </p:grpSpPr>
        <p:sp>
          <p:nvSpPr>
            <p:cNvPr id="12" name="object 12"/>
            <p:cNvSpPr/>
            <p:nvPr/>
          </p:nvSpPr>
          <p:spPr>
            <a:xfrm>
              <a:off x="580037" y="2424745"/>
              <a:ext cx="3071495" cy="2044700"/>
            </a:xfrm>
            <a:custGeom>
              <a:avLst/>
              <a:gdLst/>
              <a:ahLst/>
              <a:cxnLst/>
              <a:rect l="l" t="t" r="r" b="b"/>
              <a:pathLst>
                <a:path w="3071495" h="2044700">
                  <a:moveTo>
                    <a:pt x="3071344" y="2044393"/>
                  </a:moveTo>
                  <a:lnTo>
                    <a:pt x="0" y="2044393"/>
                  </a:lnTo>
                  <a:lnTo>
                    <a:pt x="0" y="0"/>
                  </a:lnTo>
                  <a:lnTo>
                    <a:pt x="3071344" y="0"/>
                  </a:lnTo>
                  <a:lnTo>
                    <a:pt x="3071344" y="2044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4791" y="2429500"/>
              <a:ext cx="3061970" cy="2035175"/>
            </a:xfrm>
            <a:custGeom>
              <a:avLst/>
              <a:gdLst/>
              <a:ahLst/>
              <a:cxnLst/>
              <a:rect l="l" t="t" r="r" b="b"/>
              <a:pathLst>
                <a:path w="3061970" h="2035175">
                  <a:moveTo>
                    <a:pt x="0" y="0"/>
                  </a:moveTo>
                  <a:lnTo>
                    <a:pt x="3061836" y="0"/>
                  </a:lnTo>
                  <a:lnTo>
                    <a:pt x="3061836" y="2034884"/>
                  </a:lnTo>
                  <a:lnTo>
                    <a:pt x="0" y="2034884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17757" y="2662465"/>
            <a:ext cx="304800" cy="304800"/>
          </a:xfrm>
          <a:prstGeom prst="rect">
            <a:avLst/>
          </a:prstGeom>
          <a:solidFill>
            <a:srgbClr val="1A2E44"/>
          </a:solidFill>
        </p:spPr>
        <p:txBody>
          <a:bodyPr vert="horz" wrap="square" lIns="0" tIns="66040" rIns="0" bIns="0" rtlCol="0">
            <a:spAutoFit/>
          </a:bodyPr>
          <a:lstStyle/>
          <a:p>
            <a:pPr marL="78740">
              <a:lnSpc>
                <a:spcPct val="100000"/>
              </a:lnSpc>
              <a:spcBef>
                <a:spcPts val="5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-2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01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7581" y="2673509"/>
            <a:ext cx="3014345" cy="3866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0325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dirty="0" smtClean="0">
                <a:solidFill>
                  <a:srgbClr val="1A2E44"/>
                </a:solidFill>
                <a:latin typeface="Montserrat"/>
                <a:cs typeface="Montserrat Thin"/>
              </a:rPr>
              <a:t>Зустрічі з поліцейським офіцером громади      Паськом А.О.</a:t>
            </a:r>
            <a:endParaRPr sz="1200" dirty="0">
              <a:latin typeface="Montserrat Thin"/>
              <a:cs typeface="Montserrat Thi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89545" y="2424745"/>
            <a:ext cx="6608621" cy="2044700"/>
            <a:chOff x="589546" y="2424737"/>
            <a:chExt cx="6295390" cy="2044700"/>
          </a:xfrm>
        </p:grpSpPr>
        <p:sp>
          <p:nvSpPr>
            <p:cNvPr id="17" name="object 17"/>
            <p:cNvSpPr/>
            <p:nvPr/>
          </p:nvSpPr>
          <p:spPr>
            <a:xfrm>
              <a:off x="589546" y="2434254"/>
              <a:ext cx="38100" cy="2025650"/>
            </a:xfrm>
            <a:custGeom>
              <a:avLst/>
              <a:gdLst/>
              <a:ahLst/>
              <a:cxnLst/>
              <a:rect l="l" t="t" r="r" b="b"/>
              <a:pathLst>
                <a:path w="38100" h="2025650">
                  <a:moveTo>
                    <a:pt x="38035" y="2025375"/>
                  </a:moveTo>
                  <a:lnTo>
                    <a:pt x="0" y="2025375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2025375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803522" y="2424745"/>
              <a:ext cx="3081020" cy="2044700"/>
            </a:xfrm>
            <a:custGeom>
              <a:avLst/>
              <a:gdLst/>
              <a:ahLst/>
              <a:cxnLst/>
              <a:rect l="l" t="t" r="r" b="b"/>
              <a:pathLst>
                <a:path w="3081020" h="2044700">
                  <a:moveTo>
                    <a:pt x="3080853" y="2044393"/>
                  </a:moveTo>
                  <a:lnTo>
                    <a:pt x="0" y="2044393"/>
                  </a:lnTo>
                  <a:lnTo>
                    <a:pt x="0" y="0"/>
                  </a:lnTo>
                  <a:lnTo>
                    <a:pt x="3080853" y="0"/>
                  </a:lnTo>
                  <a:lnTo>
                    <a:pt x="3080853" y="2044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808277" y="2429500"/>
              <a:ext cx="3071495" cy="2035175"/>
            </a:xfrm>
            <a:custGeom>
              <a:avLst/>
              <a:gdLst/>
              <a:ahLst/>
              <a:cxnLst/>
              <a:rect l="l" t="t" r="r" b="b"/>
              <a:pathLst>
                <a:path w="3071495" h="2035175">
                  <a:moveTo>
                    <a:pt x="0" y="0"/>
                  </a:moveTo>
                  <a:lnTo>
                    <a:pt x="3071344" y="0"/>
                  </a:lnTo>
                  <a:lnTo>
                    <a:pt x="3071344" y="2034884"/>
                  </a:lnTo>
                  <a:lnTo>
                    <a:pt x="0" y="2034884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041243" y="2662465"/>
            <a:ext cx="304800" cy="304800"/>
          </a:xfrm>
          <a:prstGeom prst="rect">
            <a:avLst/>
          </a:prstGeom>
          <a:solidFill>
            <a:srgbClr val="1A2E44"/>
          </a:solidFill>
        </p:spPr>
        <p:txBody>
          <a:bodyPr vert="horz" wrap="square" lIns="0" tIns="6604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5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7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02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51065" y="2673509"/>
            <a:ext cx="3175971" cy="11509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096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dirty="0" smtClean="0">
                <a:solidFill>
                  <a:schemeClr val="tx1"/>
                </a:solidFill>
                <a:latin typeface="Montserrat"/>
                <a:cs typeface="Calibri"/>
              </a:rPr>
              <a:t>Зустріч з представниками ГО «Центр соціальної підготовки «Скіф» на чолі із Сергієм </a:t>
            </a:r>
            <a:r>
              <a:rPr lang="uk-UA" sz="1200" dirty="0" err="1" smtClean="0">
                <a:solidFill>
                  <a:schemeClr val="tx1"/>
                </a:solidFill>
                <a:latin typeface="Montserrat"/>
                <a:cs typeface="Calibri"/>
              </a:rPr>
              <a:t>Чепіжним</a:t>
            </a:r>
            <a:endParaRPr lang="uk-UA" sz="1200" dirty="0" smtClean="0">
              <a:solidFill>
                <a:schemeClr val="tx1"/>
              </a:solidFill>
              <a:latin typeface="Montserrat"/>
              <a:cs typeface="Calibri"/>
            </a:endParaRPr>
          </a:p>
          <a:p>
            <a:pPr marL="6096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endParaRPr lang="uk-UA" sz="1200" dirty="0">
              <a:solidFill>
                <a:schemeClr val="tx1"/>
              </a:solidFill>
              <a:latin typeface="Montserrat"/>
              <a:cs typeface="Calibri"/>
            </a:endParaRPr>
          </a:p>
          <a:p>
            <a:pPr marL="609600" algn="l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dirty="0" smtClean="0">
                <a:solidFill>
                  <a:schemeClr val="tx1"/>
                </a:solidFill>
                <a:latin typeface="Montserrat"/>
                <a:cs typeface="Calibri"/>
              </a:rPr>
              <a:t>Зустріч з фітнес-тренером спортклубу «Атлант» Федоровим О.</a:t>
            </a:r>
            <a:endParaRPr sz="1200" dirty="0">
              <a:solidFill>
                <a:schemeClr val="tx1"/>
              </a:solidFill>
              <a:latin typeface="Montserrat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80029" y="2434254"/>
            <a:ext cx="3271520" cy="4032250"/>
            <a:chOff x="580029" y="2434254"/>
            <a:chExt cx="3271520" cy="4032250"/>
          </a:xfrm>
        </p:grpSpPr>
        <p:sp>
          <p:nvSpPr>
            <p:cNvPr id="23" name="object 23"/>
            <p:cNvSpPr/>
            <p:nvPr/>
          </p:nvSpPr>
          <p:spPr>
            <a:xfrm>
              <a:off x="3813031" y="2434254"/>
              <a:ext cx="38100" cy="2025650"/>
            </a:xfrm>
            <a:custGeom>
              <a:avLst/>
              <a:gdLst/>
              <a:ahLst/>
              <a:cxnLst/>
              <a:rect l="l" t="t" r="r" b="b"/>
              <a:pathLst>
                <a:path w="38100" h="2025650">
                  <a:moveTo>
                    <a:pt x="38035" y="2025375"/>
                  </a:moveTo>
                  <a:lnTo>
                    <a:pt x="0" y="2025375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2025375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80037" y="4621280"/>
              <a:ext cx="3071495" cy="1845310"/>
            </a:xfrm>
            <a:custGeom>
              <a:avLst/>
              <a:gdLst/>
              <a:ahLst/>
              <a:cxnLst/>
              <a:rect l="l" t="t" r="r" b="b"/>
              <a:pathLst>
                <a:path w="3071495" h="1845310">
                  <a:moveTo>
                    <a:pt x="3071344" y="1844708"/>
                  </a:moveTo>
                  <a:lnTo>
                    <a:pt x="0" y="1844708"/>
                  </a:lnTo>
                  <a:lnTo>
                    <a:pt x="0" y="0"/>
                  </a:lnTo>
                  <a:lnTo>
                    <a:pt x="3071344" y="0"/>
                  </a:lnTo>
                  <a:lnTo>
                    <a:pt x="3071344" y="1844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84791" y="4626034"/>
              <a:ext cx="3061970" cy="1835785"/>
            </a:xfrm>
            <a:custGeom>
              <a:avLst/>
              <a:gdLst/>
              <a:ahLst/>
              <a:cxnLst/>
              <a:rect l="l" t="t" r="r" b="b"/>
              <a:pathLst>
                <a:path w="3061970" h="1835785">
                  <a:moveTo>
                    <a:pt x="0" y="0"/>
                  </a:moveTo>
                  <a:lnTo>
                    <a:pt x="3061836" y="0"/>
                  </a:lnTo>
                  <a:lnTo>
                    <a:pt x="3061836" y="1835199"/>
                  </a:lnTo>
                  <a:lnTo>
                    <a:pt x="0" y="1835199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17757" y="4859000"/>
            <a:ext cx="304800" cy="304800"/>
          </a:xfrm>
          <a:prstGeom prst="rect">
            <a:avLst/>
          </a:prstGeom>
          <a:solidFill>
            <a:srgbClr val="1A2E44"/>
          </a:solidFill>
        </p:spPr>
        <p:txBody>
          <a:bodyPr vert="horz" wrap="square" lIns="0" tIns="6604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5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6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03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4355" y="4692878"/>
            <a:ext cx="3047572" cy="8483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0325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Зустріч</a:t>
            </a:r>
            <a:r>
              <a:rPr lang="uk-UA" sz="1350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 з працівниками відділу у справах дітей, сім</a:t>
            </a:r>
            <a:r>
              <a:rPr lang="uk-UA" sz="1350" dirty="0" smtClean="0">
                <a:solidFill>
                  <a:srgbClr val="1A2E44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‘ї та молоді виконавчого комітету </a:t>
            </a:r>
            <a:r>
              <a:rPr lang="uk-UA" sz="1350" dirty="0" err="1" smtClean="0">
                <a:solidFill>
                  <a:srgbClr val="1A2E44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Сергіївської</a:t>
            </a:r>
            <a:r>
              <a:rPr lang="uk-UA" sz="1350" dirty="0" smtClean="0">
                <a:solidFill>
                  <a:srgbClr val="1A2E44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 сільської ради</a:t>
            </a:r>
            <a:r>
              <a:rPr sz="1050" spc="80" dirty="0" smtClean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.</a:t>
            </a:r>
            <a:endParaRPr sz="1050" dirty="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45814" y="4713446"/>
            <a:ext cx="6439122" cy="1753136"/>
            <a:chOff x="589546" y="4621272"/>
            <a:chExt cx="6295390" cy="1845310"/>
          </a:xfrm>
        </p:grpSpPr>
        <p:sp>
          <p:nvSpPr>
            <p:cNvPr id="29" name="object 29"/>
            <p:cNvSpPr/>
            <p:nvPr/>
          </p:nvSpPr>
          <p:spPr>
            <a:xfrm>
              <a:off x="589546" y="4630789"/>
              <a:ext cx="38100" cy="1826260"/>
            </a:xfrm>
            <a:custGeom>
              <a:avLst/>
              <a:gdLst/>
              <a:ahLst/>
              <a:cxnLst/>
              <a:rect l="l" t="t" r="r" b="b"/>
              <a:pathLst>
                <a:path w="38100" h="1826260">
                  <a:moveTo>
                    <a:pt x="38035" y="1825691"/>
                  </a:moveTo>
                  <a:lnTo>
                    <a:pt x="0" y="1825691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1825691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803522" y="4621280"/>
              <a:ext cx="3081020" cy="1845310"/>
            </a:xfrm>
            <a:custGeom>
              <a:avLst/>
              <a:gdLst/>
              <a:ahLst/>
              <a:cxnLst/>
              <a:rect l="l" t="t" r="r" b="b"/>
              <a:pathLst>
                <a:path w="3081020" h="1845310">
                  <a:moveTo>
                    <a:pt x="3080853" y="1844708"/>
                  </a:moveTo>
                  <a:lnTo>
                    <a:pt x="0" y="1844708"/>
                  </a:lnTo>
                  <a:lnTo>
                    <a:pt x="0" y="0"/>
                  </a:lnTo>
                  <a:lnTo>
                    <a:pt x="3080853" y="0"/>
                  </a:lnTo>
                  <a:lnTo>
                    <a:pt x="3080853" y="1844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808277" y="4626034"/>
              <a:ext cx="3071495" cy="1835785"/>
            </a:xfrm>
            <a:custGeom>
              <a:avLst/>
              <a:gdLst/>
              <a:ahLst/>
              <a:cxnLst/>
              <a:rect l="l" t="t" r="r" b="b"/>
              <a:pathLst>
                <a:path w="3071495" h="1835785">
                  <a:moveTo>
                    <a:pt x="0" y="0"/>
                  </a:moveTo>
                  <a:lnTo>
                    <a:pt x="3071344" y="0"/>
                  </a:lnTo>
                  <a:lnTo>
                    <a:pt x="3071344" y="1835199"/>
                  </a:lnTo>
                  <a:lnTo>
                    <a:pt x="0" y="1835199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041243" y="4859000"/>
            <a:ext cx="304800" cy="304800"/>
          </a:xfrm>
          <a:prstGeom prst="rect">
            <a:avLst/>
          </a:prstGeom>
          <a:solidFill>
            <a:srgbClr val="1A2E44"/>
          </a:solidFill>
        </p:spPr>
        <p:txBody>
          <a:bodyPr vert="horz" wrap="square" lIns="0" tIns="66040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5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2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04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794326" y="4713454"/>
            <a:ext cx="3099726" cy="134844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096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400" dirty="0" smtClean="0">
                <a:latin typeface="Calibri"/>
                <a:cs typeface="Calibri"/>
              </a:rPr>
              <a:t>Екскурсії  до інших навчальних закладів:</a:t>
            </a:r>
          </a:p>
          <a:p>
            <a:pPr marL="6096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400" dirty="0" smtClean="0">
                <a:latin typeface="Calibri"/>
                <a:cs typeface="Calibri"/>
              </a:rPr>
              <a:t>-до Гадяцького ліцею ім. Тараса Шевченка;</a:t>
            </a:r>
          </a:p>
          <a:p>
            <a:pPr marL="6096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400" dirty="0" smtClean="0">
                <a:latin typeface="Calibri"/>
                <a:cs typeface="Calibri"/>
              </a:rPr>
              <a:t>-до Гадяцького аграрного ліцею;</a:t>
            </a:r>
          </a:p>
          <a:p>
            <a:pPr marL="6096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400" dirty="0" smtClean="0">
                <a:latin typeface="Calibri"/>
                <a:cs typeface="Calibri"/>
              </a:rPr>
              <a:t>-до Синівського аграрного ліцею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813031" y="1711585"/>
            <a:ext cx="7797800" cy="4745355"/>
            <a:chOff x="3813031" y="1711585"/>
            <a:chExt cx="7797800" cy="4745355"/>
          </a:xfrm>
        </p:grpSpPr>
        <p:sp>
          <p:nvSpPr>
            <p:cNvPr id="35" name="object 35"/>
            <p:cNvSpPr/>
            <p:nvPr/>
          </p:nvSpPr>
          <p:spPr>
            <a:xfrm>
              <a:off x="3813031" y="4630789"/>
              <a:ext cx="38100" cy="1826260"/>
            </a:xfrm>
            <a:custGeom>
              <a:avLst/>
              <a:gdLst/>
              <a:ahLst/>
              <a:cxnLst/>
              <a:rect l="l" t="t" r="r" b="b"/>
              <a:pathLst>
                <a:path w="38100" h="1826260">
                  <a:moveTo>
                    <a:pt x="38035" y="1825691"/>
                  </a:moveTo>
                  <a:lnTo>
                    <a:pt x="0" y="1825691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1825691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8658" y="1711585"/>
              <a:ext cx="4421595" cy="319495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198167" y="1721094"/>
              <a:ext cx="4403090" cy="3176270"/>
            </a:xfrm>
            <a:custGeom>
              <a:avLst/>
              <a:gdLst/>
              <a:ahLst/>
              <a:cxnLst/>
              <a:rect l="l" t="t" r="r" b="b"/>
              <a:pathLst>
                <a:path w="4403090" h="3176270">
                  <a:moveTo>
                    <a:pt x="4402577" y="3175941"/>
                  </a:moveTo>
                  <a:lnTo>
                    <a:pt x="0" y="3175941"/>
                  </a:lnTo>
                  <a:lnTo>
                    <a:pt x="0" y="0"/>
                  </a:lnTo>
                  <a:lnTo>
                    <a:pt x="4402577" y="0"/>
                  </a:lnTo>
                  <a:lnTo>
                    <a:pt x="4402577" y="3175941"/>
                  </a:lnTo>
                  <a:close/>
                </a:path>
              </a:pathLst>
            </a:custGeom>
            <a:solidFill>
              <a:srgbClr val="1A2E44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98167" y="3841558"/>
              <a:ext cx="4403090" cy="1056005"/>
            </a:xfrm>
            <a:custGeom>
              <a:avLst/>
              <a:gdLst/>
              <a:ahLst/>
              <a:cxnLst/>
              <a:rect l="l" t="t" r="r" b="b"/>
              <a:pathLst>
                <a:path w="4403090" h="1056004">
                  <a:moveTo>
                    <a:pt x="4402577" y="1055477"/>
                  </a:moveTo>
                  <a:lnTo>
                    <a:pt x="0" y="1055477"/>
                  </a:lnTo>
                  <a:lnTo>
                    <a:pt x="0" y="0"/>
                  </a:lnTo>
                  <a:lnTo>
                    <a:pt x="4402577" y="0"/>
                  </a:lnTo>
                  <a:lnTo>
                    <a:pt x="4402577" y="1055477"/>
                  </a:lnTo>
                  <a:close/>
                </a:path>
              </a:pathLst>
            </a:custGeom>
            <a:solidFill>
              <a:srgbClr val="1A2E44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41" name="object 15"/>
          <p:cNvSpPr txBox="1"/>
          <p:nvPr/>
        </p:nvSpPr>
        <p:spPr>
          <a:xfrm rot="10800000" flipV="1">
            <a:off x="298450" y="3298474"/>
            <a:ext cx="3495876" cy="39946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0325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dirty="0" smtClean="0">
                <a:solidFill>
                  <a:srgbClr val="1A2E44"/>
                </a:solidFill>
                <a:latin typeface="Montserrat"/>
                <a:cs typeface="Montserrat Thin"/>
              </a:rPr>
              <a:t>Зустріч з представниками Управління</a:t>
            </a:r>
          </a:p>
          <a:p>
            <a:pPr marL="60325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dirty="0">
                <a:solidFill>
                  <a:srgbClr val="1A2E44"/>
                </a:solidFill>
                <a:latin typeface="Montserrat"/>
                <a:cs typeface="Montserrat Thin"/>
              </a:rPr>
              <a:t>п</a:t>
            </a:r>
            <a:r>
              <a:rPr lang="uk-UA" sz="1200" dirty="0" smtClean="0">
                <a:solidFill>
                  <a:srgbClr val="1A2E44"/>
                </a:solidFill>
                <a:latin typeface="Montserrat"/>
                <a:cs typeface="Montserrat Thin"/>
              </a:rPr>
              <a:t>атрульної  поліції в Полтавській обл.</a:t>
            </a:r>
            <a:endParaRPr sz="1200" dirty="0">
              <a:latin typeface="Montserrat Thin"/>
              <a:cs typeface="Montserrat Thin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60" y="1442250"/>
            <a:ext cx="2456414" cy="254796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842" y="3972764"/>
            <a:ext cx="2456532" cy="248428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406" y="3972764"/>
            <a:ext cx="2462844" cy="247207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576" y="1433268"/>
            <a:ext cx="2423475" cy="25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08" y="0"/>
            <a:ext cx="12171680" cy="6837045"/>
            <a:chOff x="9508" y="0"/>
            <a:chExt cx="12171680" cy="6837045"/>
          </a:xfrm>
        </p:grpSpPr>
        <p:sp>
          <p:nvSpPr>
            <p:cNvPr id="3" name="object 3"/>
            <p:cNvSpPr/>
            <p:nvPr/>
          </p:nvSpPr>
          <p:spPr>
            <a:xfrm>
              <a:off x="7312272" y="0"/>
              <a:ext cx="4867275" cy="6837045"/>
            </a:xfrm>
            <a:custGeom>
              <a:avLst/>
              <a:gdLst/>
              <a:ahLst/>
              <a:cxnLst/>
              <a:rect l="l" t="t" r="r" b="b"/>
              <a:pathLst>
                <a:path w="4867275" h="6837045">
                  <a:moveTo>
                    <a:pt x="0" y="6836832"/>
                  </a:moveTo>
                  <a:lnTo>
                    <a:pt x="0" y="0"/>
                  </a:lnTo>
                  <a:lnTo>
                    <a:pt x="4866927" y="0"/>
                  </a:lnTo>
                  <a:lnTo>
                    <a:pt x="4866927" y="6836832"/>
                  </a:lnTo>
                  <a:lnTo>
                    <a:pt x="0" y="6836832"/>
                  </a:lnTo>
                  <a:close/>
                </a:path>
              </a:pathLst>
            </a:custGeom>
            <a:solidFill>
              <a:srgbClr val="1A2E44">
                <a:alpha val="4998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08" y="1312215"/>
              <a:ext cx="12171680" cy="19050"/>
            </a:xfrm>
            <a:custGeom>
              <a:avLst/>
              <a:gdLst/>
              <a:ahLst/>
              <a:cxnLst/>
              <a:rect l="l" t="t" r="r" b="b"/>
              <a:pathLst>
                <a:path w="12171680" h="19050">
                  <a:moveTo>
                    <a:pt x="12171273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901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62582" y="472249"/>
            <a:ext cx="5555361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2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ВИДАТКИ</a:t>
            </a:r>
            <a:r>
              <a:rPr sz="1050" spc="2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НА</a:t>
            </a:r>
            <a:r>
              <a:rPr sz="1050" spc="2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ІНФРАСТРУКТУРУ</a:t>
            </a:r>
            <a:r>
              <a:rPr sz="1050" spc="2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050" spc="2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НОВІ</a:t>
            </a:r>
            <a:r>
              <a:rPr sz="1050" spc="2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ПРИДБАННЯ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2582" y="622084"/>
            <a:ext cx="14231239" cy="4965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3050" b="0" spc="-1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Капітальні</a:t>
            </a:r>
            <a:r>
              <a:rPr sz="3050" b="0" spc="4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3050" b="0" spc="-204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ремонти</a:t>
            </a:r>
            <a:r>
              <a:rPr sz="3050" b="0" spc="1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3050" b="0" spc="-9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305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3050" b="0" spc="-2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оновлення</a:t>
            </a:r>
            <a:r>
              <a:rPr sz="3050" b="0" spc="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3050" b="0" spc="-1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обладнання</a:t>
            </a:r>
            <a:endParaRPr sz="3050">
              <a:latin typeface="Montserrat Thin"/>
              <a:cs typeface="Montserrat Thi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0037" y="1711585"/>
            <a:ext cx="6276340" cy="989330"/>
            <a:chOff x="580037" y="1711585"/>
            <a:chExt cx="6276340" cy="989330"/>
          </a:xfrm>
        </p:grpSpPr>
        <p:sp>
          <p:nvSpPr>
            <p:cNvPr id="8" name="object 8"/>
            <p:cNvSpPr/>
            <p:nvPr/>
          </p:nvSpPr>
          <p:spPr>
            <a:xfrm>
              <a:off x="637090" y="1711585"/>
              <a:ext cx="6219190" cy="989330"/>
            </a:xfrm>
            <a:custGeom>
              <a:avLst/>
              <a:gdLst/>
              <a:ahLst/>
              <a:cxnLst/>
              <a:rect l="l" t="t" r="r" b="b"/>
              <a:pathLst>
                <a:path w="6219190" h="989330">
                  <a:moveTo>
                    <a:pt x="0" y="988915"/>
                  </a:moveTo>
                  <a:lnTo>
                    <a:pt x="6218760" y="988915"/>
                  </a:lnTo>
                  <a:lnTo>
                    <a:pt x="6218760" y="0"/>
                  </a:lnTo>
                  <a:lnTo>
                    <a:pt x="0" y="0"/>
                  </a:lnTo>
                  <a:lnTo>
                    <a:pt x="0" y="988915"/>
                  </a:lnTo>
                  <a:close/>
                </a:path>
              </a:pathLst>
            </a:custGeom>
            <a:solidFill>
              <a:srgbClr val="F0F4F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0037" y="1711585"/>
              <a:ext cx="57150" cy="989330"/>
            </a:xfrm>
            <a:custGeom>
              <a:avLst/>
              <a:gdLst/>
              <a:ahLst/>
              <a:cxnLst/>
              <a:rect l="l" t="t" r="r" b="b"/>
              <a:pathLst>
                <a:path w="57150" h="989330">
                  <a:moveTo>
                    <a:pt x="57052" y="988915"/>
                  </a:moveTo>
                  <a:lnTo>
                    <a:pt x="0" y="988915"/>
                  </a:lnTo>
                  <a:lnTo>
                    <a:pt x="0" y="0"/>
                  </a:lnTo>
                  <a:lnTo>
                    <a:pt x="57052" y="0"/>
                  </a:lnTo>
                  <a:lnTo>
                    <a:pt x="57052" y="988915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37090" y="1908911"/>
            <a:ext cx="6219190" cy="55308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22885" marR="1151255">
              <a:lnSpc>
                <a:spcPct val="102800"/>
              </a:lnSpc>
              <a:spcBef>
                <a:spcPts val="5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700" b="0" spc="-13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Протягом</a:t>
            </a:r>
            <a:r>
              <a:rPr sz="1700" b="0" spc="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9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року</a:t>
            </a:r>
            <a:r>
              <a:rPr sz="1700" b="0" spc="-13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14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проведено</a:t>
            </a:r>
            <a:r>
              <a:rPr sz="1700" b="0" spc="-4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масштабні</a:t>
            </a:r>
            <a:r>
              <a:rPr sz="1700" b="0" spc="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роботи</a:t>
            </a:r>
            <a:r>
              <a:rPr sz="1700" b="0" spc="4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 </a:t>
            </a:r>
            <a:r>
              <a:rPr sz="1700" b="0" spc="-1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оновлення</a:t>
            </a:r>
            <a:r>
              <a:rPr sz="1700" b="0" spc="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0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покрівлі</a:t>
            </a:r>
            <a:r>
              <a:rPr sz="1700" b="0" spc="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700" b="0" spc="1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0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навчального</a:t>
            </a:r>
            <a:r>
              <a:rPr sz="1700" b="0" spc="-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обладнання</a:t>
            </a:r>
            <a:r>
              <a:rPr sz="1550" b="0" spc="-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.</a:t>
            </a:r>
            <a:endParaRPr sz="1550">
              <a:latin typeface="Montserrat Thin"/>
              <a:cs typeface="Montserrat Thi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2582" y="2984975"/>
            <a:ext cx="3774440" cy="182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00" b="0" spc="-4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ОСНОВНИЙ</a:t>
            </a:r>
            <a:r>
              <a:rPr sz="1000" b="0" spc="12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00" b="0" spc="-4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ОБ</a:t>
            </a:r>
            <a:r>
              <a:rPr sz="900" b="0" spc="-4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'</a:t>
            </a:r>
            <a:r>
              <a:rPr sz="900" b="0" spc="-13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00" b="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ЄКТ</a:t>
            </a:r>
            <a:r>
              <a:rPr sz="1000" b="0" spc="2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00" b="0" spc="-4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РЕКОНСТРУКЦІ</a:t>
            </a:r>
            <a:r>
              <a:rPr sz="1000" b="0" spc="-12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00" b="0" spc="-5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Ї</a:t>
            </a:r>
            <a:endParaRPr sz="1000">
              <a:latin typeface="Montserrat Thin"/>
              <a:cs typeface="Montserrat Thi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2582" y="3127085"/>
            <a:ext cx="721360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5000" b="0" spc="254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4</a:t>
            </a:r>
            <a:r>
              <a:rPr sz="5000" b="0" spc="-27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5000" b="0" spc="-9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074</a:t>
            </a:r>
            <a:r>
              <a:rPr sz="5000" b="0" spc="-2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50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304</a:t>
            </a:r>
            <a:r>
              <a:rPr sz="5000" b="0" spc="-3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050" b="0" spc="-114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грн</a:t>
            </a:r>
            <a:endParaRPr sz="2050">
              <a:latin typeface="Montserrat Thin"/>
              <a:cs typeface="Montserrat Thi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80037" y="3946155"/>
            <a:ext cx="6276340" cy="2520315"/>
            <a:chOff x="580037" y="3946155"/>
            <a:chExt cx="6276340" cy="2520315"/>
          </a:xfrm>
        </p:grpSpPr>
        <p:sp>
          <p:nvSpPr>
            <p:cNvPr id="14" name="object 14"/>
            <p:cNvSpPr/>
            <p:nvPr/>
          </p:nvSpPr>
          <p:spPr>
            <a:xfrm>
              <a:off x="580037" y="3946155"/>
              <a:ext cx="6276340" cy="19050"/>
            </a:xfrm>
            <a:custGeom>
              <a:avLst/>
              <a:gdLst/>
              <a:ahLst/>
              <a:cxnLst/>
              <a:rect l="l" t="t" r="r" b="b"/>
              <a:pathLst>
                <a:path w="6276340" h="19050">
                  <a:moveTo>
                    <a:pt x="6275812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6275812" y="0"/>
                  </a:lnTo>
                  <a:lnTo>
                    <a:pt x="6275812" y="1901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80037" y="4754403"/>
              <a:ext cx="3023870" cy="1711960"/>
            </a:xfrm>
            <a:custGeom>
              <a:avLst/>
              <a:gdLst/>
              <a:ahLst/>
              <a:cxnLst/>
              <a:rect l="l" t="t" r="r" b="b"/>
              <a:pathLst>
                <a:path w="3023870" h="1711960">
                  <a:moveTo>
                    <a:pt x="3023800" y="1711585"/>
                  </a:moveTo>
                  <a:lnTo>
                    <a:pt x="0" y="1711585"/>
                  </a:lnTo>
                  <a:lnTo>
                    <a:pt x="0" y="0"/>
                  </a:lnTo>
                  <a:lnTo>
                    <a:pt x="3023800" y="0"/>
                  </a:lnTo>
                  <a:lnTo>
                    <a:pt x="3023800" y="17115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79722" y="4954088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304281" y="304281"/>
                  </a:moveTo>
                  <a:lnTo>
                    <a:pt x="0" y="304281"/>
                  </a:lnTo>
                  <a:lnTo>
                    <a:pt x="0" y="0"/>
                  </a:lnTo>
                  <a:lnTo>
                    <a:pt x="304281" y="0"/>
                  </a:lnTo>
                  <a:lnTo>
                    <a:pt x="304281" y="304281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2092" y="5026989"/>
              <a:ext cx="156554" cy="15848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62582" y="4013127"/>
            <a:ext cx="5909437" cy="260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50" b="0" spc="-1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РЕКОНСТРУКЦІЯ</a:t>
            </a:r>
            <a:r>
              <a:rPr sz="1550" b="0" spc="8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50" b="0" spc="-1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ПОКРІВЛІ</a:t>
            </a:r>
            <a:r>
              <a:rPr sz="1550" b="0" spc="1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50" b="0" spc="-10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БУДІВЛІ</a:t>
            </a:r>
            <a:endParaRPr sz="1550">
              <a:latin typeface="Montserrat Thin"/>
              <a:cs typeface="Montserrat Thi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4791" y="4759156"/>
            <a:ext cx="3046997" cy="1641475"/>
          </a:xfrm>
          <a:prstGeom prst="rect">
            <a:avLst/>
          </a:prstGeom>
          <a:ln w="9508">
            <a:solidFill>
              <a:srgbClr val="BDC2C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350" dirty="0">
              <a:latin typeface="Times New Roman"/>
              <a:cs typeface="Times New Roman"/>
            </a:endParaRPr>
          </a:p>
          <a:p>
            <a:pPr marL="608330">
              <a:lnSpc>
                <a:spcPct val="100000"/>
              </a:lnSpc>
              <a:spcBef>
                <a:spcPts val="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50" b="0" spc="-114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Навчальне</a:t>
            </a:r>
            <a:r>
              <a:rPr sz="1550" b="0" spc="-1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5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обладнання</a:t>
            </a:r>
            <a:endParaRPr sz="1550" dirty="0">
              <a:latin typeface="Montserrat Thin"/>
              <a:cs typeface="Montserrat Thin"/>
            </a:endParaRPr>
          </a:p>
          <a:p>
            <a:pPr marL="189865">
              <a:lnSpc>
                <a:spcPct val="100000"/>
              </a:lnSpc>
              <a:spcBef>
                <a:spcPts val="16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b="0" spc="-10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Мікроскоп</a:t>
            </a:r>
            <a:r>
              <a:rPr sz="1200" b="0" spc="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-9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200" b="0" spc="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-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кабінету </a:t>
            </a:r>
            <a:r>
              <a:rPr sz="12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біології</a:t>
            </a:r>
            <a:endParaRPr sz="1200" dirty="0">
              <a:latin typeface="Montserrat Thin"/>
              <a:cs typeface="Montserrat Thin"/>
            </a:endParaRPr>
          </a:p>
          <a:p>
            <a:pPr marL="189865">
              <a:lnSpc>
                <a:spcPct val="100000"/>
              </a:lnSpc>
              <a:spcBef>
                <a:spcPts val="28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8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Ukraine</a:t>
            </a:r>
            <a:r>
              <a:rPr sz="900" spc="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Facility</a:t>
            </a:r>
            <a:r>
              <a:rPr sz="900" spc="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8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—</a:t>
            </a:r>
            <a:r>
              <a:rPr sz="900" spc="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9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42</a:t>
            </a:r>
            <a:r>
              <a:rPr sz="900" spc="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000</a:t>
            </a:r>
            <a:r>
              <a:rPr sz="900" spc="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0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грн</a:t>
            </a:r>
            <a:endParaRPr sz="900" dirty="0">
              <a:latin typeface="Calibri"/>
              <a:cs typeface="Calibri"/>
            </a:endParaRPr>
          </a:p>
          <a:p>
            <a:pPr marL="189865">
              <a:lnSpc>
                <a:spcPct val="100000"/>
              </a:lnSpc>
              <a:spcBef>
                <a:spcPts val="101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b="0" spc="-105" dirty="0" err="1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Обладнання</a:t>
            </a:r>
            <a:r>
              <a:rPr sz="1200" b="0" spc="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-95" dirty="0" err="1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lang="uk-UA" sz="1200" b="0" spc="-95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 кабінету</a:t>
            </a:r>
            <a:r>
              <a:rPr sz="1200" b="0" spc="65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фізики</a:t>
            </a:r>
            <a:endParaRPr sz="1200" dirty="0">
              <a:latin typeface="Montserrat Thin"/>
              <a:cs typeface="Montserrat Thin"/>
            </a:endParaRPr>
          </a:p>
          <a:p>
            <a:pPr marL="189865">
              <a:lnSpc>
                <a:spcPct val="100000"/>
              </a:lnSpc>
              <a:spcBef>
                <a:spcPts val="28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Сучасне</a:t>
            </a:r>
            <a:r>
              <a:rPr sz="900" spc="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0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устаткування</a:t>
            </a:r>
            <a:r>
              <a:rPr sz="900" spc="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00" dirty="0" err="1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900" spc="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65" dirty="0" err="1" smtClean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лаб</a:t>
            </a:r>
            <a:r>
              <a:rPr lang="uk-UA" sz="900" spc="65" dirty="0" smtClean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ораторних </a:t>
            </a:r>
            <a:r>
              <a:rPr sz="900" spc="65" dirty="0" smtClean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.</a:t>
            </a:r>
            <a:r>
              <a:rPr sz="900" spc="35" dirty="0" smtClean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7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робіт</a:t>
            </a:r>
            <a:endParaRPr sz="900" dirty="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832049" y="4754403"/>
            <a:ext cx="3023870" cy="1711960"/>
            <a:chOff x="3832049" y="4754403"/>
            <a:chExt cx="3023870" cy="1711960"/>
          </a:xfrm>
        </p:grpSpPr>
        <p:sp>
          <p:nvSpPr>
            <p:cNvPr id="21" name="object 21"/>
            <p:cNvSpPr/>
            <p:nvPr/>
          </p:nvSpPr>
          <p:spPr>
            <a:xfrm>
              <a:off x="3832049" y="4754403"/>
              <a:ext cx="3023870" cy="1711960"/>
            </a:xfrm>
            <a:custGeom>
              <a:avLst/>
              <a:gdLst/>
              <a:ahLst/>
              <a:cxnLst/>
              <a:rect l="l" t="t" r="r" b="b"/>
              <a:pathLst>
                <a:path w="3023870" h="1711960">
                  <a:moveTo>
                    <a:pt x="3023800" y="1711585"/>
                  </a:moveTo>
                  <a:lnTo>
                    <a:pt x="0" y="1711585"/>
                  </a:lnTo>
                  <a:lnTo>
                    <a:pt x="0" y="0"/>
                  </a:lnTo>
                  <a:lnTo>
                    <a:pt x="3023800" y="0"/>
                  </a:lnTo>
                  <a:lnTo>
                    <a:pt x="3023800" y="17115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31734" y="4954088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304281" y="304281"/>
                  </a:moveTo>
                  <a:lnTo>
                    <a:pt x="0" y="304281"/>
                  </a:lnTo>
                  <a:lnTo>
                    <a:pt x="0" y="0"/>
                  </a:lnTo>
                  <a:lnTo>
                    <a:pt x="304281" y="0"/>
                  </a:lnTo>
                  <a:lnTo>
                    <a:pt x="304281" y="304281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2559" y="5026989"/>
              <a:ext cx="142632" cy="15848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836803" y="4759157"/>
            <a:ext cx="3014345" cy="1702435"/>
          </a:xfrm>
          <a:prstGeom prst="rect">
            <a:avLst/>
          </a:prstGeom>
          <a:ln w="9508">
            <a:solidFill>
              <a:srgbClr val="BDC2C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350">
              <a:latin typeface="Times New Roman"/>
              <a:cs typeface="Times New Roman"/>
            </a:endParaRPr>
          </a:p>
          <a:p>
            <a:pPr marL="608330">
              <a:lnSpc>
                <a:spcPct val="100000"/>
              </a:lnSpc>
              <a:spcBef>
                <a:spcPts val="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50" b="0" spc="-1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Внутрішні</a:t>
            </a:r>
            <a:r>
              <a:rPr sz="1550" b="0" spc="4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роботи</a:t>
            </a:r>
            <a:endParaRPr sz="1550">
              <a:latin typeface="Montserrat Thin"/>
              <a:cs typeface="Montserrat Thin"/>
            </a:endParaRPr>
          </a:p>
          <a:p>
            <a:pPr marL="189865">
              <a:lnSpc>
                <a:spcPct val="100000"/>
              </a:lnSpc>
              <a:spcBef>
                <a:spcPts val="16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b="0" spc="-9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Заміна</a:t>
            </a:r>
            <a:r>
              <a:rPr sz="1200" b="0" spc="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лінолеуму</a:t>
            </a:r>
            <a:endParaRPr sz="1200">
              <a:latin typeface="Montserrat Thin"/>
              <a:cs typeface="Montserrat Thin"/>
            </a:endParaRPr>
          </a:p>
          <a:p>
            <a:pPr marL="189865">
              <a:lnSpc>
                <a:spcPct val="100000"/>
              </a:lnSpc>
              <a:spcBef>
                <a:spcPts val="28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100</a:t>
            </a:r>
            <a:r>
              <a:rPr sz="900" spc="8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кв.м.</a:t>
            </a:r>
            <a:r>
              <a:rPr sz="900" spc="9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0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оновлено</a:t>
            </a:r>
            <a:r>
              <a:rPr sz="900" spc="9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</a:t>
            </a:r>
            <a:r>
              <a:rPr sz="900" spc="9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класах</a:t>
            </a:r>
            <a:endParaRPr sz="900">
              <a:latin typeface="Calibri"/>
              <a:cs typeface="Calibri"/>
            </a:endParaRPr>
          </a:p>
          <a:p>
            <a:pPr marL="189865">
              <a:lnSpc>
                <a:spcPct val="100000"/>
              </a:lnSpc>
              <a:spcBef>
                <a:spcPts val="101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b="0" spc="-10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Оновлення</a:t>
            </a:r>
            <a:r>
              <a:rPr sz="1200" b="0" spc="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харчоблоку</a:t>
            </a:r>
            <a:endParaRPr sz="1200">
              <a:latin typeface="Montserrat Thin"/>
              <a:cs typeface="Montserrat Thin"/>
            </a:endParaRPr>
          </a:p>
          <a:p>
            <a:pPr marL="189865">
              <a:lnSpc>
                <a:spcPct val="100000"/>
              </a:lnSpc>
              <a:spcBef>
                <a:spcPts val="28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10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Нові</a:t>
            </a:r>
            <a:r>
              <a:rPr sz="900" spc="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8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меблі</a:t>
            </a:r>
            <a:r>
              <a:rPr sz="900" spc="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8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—</a:t>
            </a:r>
            <a:r>
              <a:rPr sz="900" spc="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9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30</a:t>
            </a:r>
            <a:r>
              <a:rPr sz="900" spc="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000</a:t>
            </a:r>
            <a:r>
              <a:rPr sz="900" spc="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0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грн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913930" y="5671665"/>
            <a:ext cx="3681095" cy="624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48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0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"Модернізація</a:t>
            </a:r>
            <a:r>
              <a:rPr sz="10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матеріально-</a:t>
            </a:r>
            <a:r>
              <a:rPr sz="1050" spc="9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технічної</a:t>
            </a:r>
            <a:r>
              <a:rPr sz="10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бази</a:t>
            </a:r>
            <a:r>
              <a:rPr sz="1050" spc="5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8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є </a:t>
            </a:r>
            <a:r>
              <a:rPr sz="105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фундаментом</a:t>
            </a:r>
            <a:r>
              <a:rPr sz="1050" spc="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050" spc="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забезпечення</a:t>
            </a:r>
            <a:r>
              <a:rPr sz="1050" spc="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якісного</a:t>
            </a:r>
            <a:r>
              <a:rPr sz="1050" spc="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освітнього </a:t>
            </a:r>
            <a:r>
              <a:rPr sz="1050" spc="1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процесу</a:t>
            </a:r>
            <a:r>
              <a:rPr sz="10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0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безпеки</a:t>
            </a:r>
            <a:r>
              <a:rPr sz="10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учнів."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18748" y="5682107"/>
            <a:ext cx="1152525" cy="597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3750" b="0" spc="-140" dirty="0">
                <a:solidFill>
                  <a:srgbClr val="F9E4D1"/>
                </a:solidFill>
                <a:latin typeface="Montserrat"/>
                <a:ea typeface="Montserrat"/>
                <a:cs typeface="Montserrat"/>
              </a:rPr>
              <a:t>01</a:t>
            </a:r>
            <a:endParaRPr sz="3750">
              <a:latin typeface="Montserrat Thin"/>
              <a:cs typeface="Montserrat Thi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02449" y="4450121"/>
            <a:ext cx="3211830" cy="380365"/>
          </a:xfrm>
          <a:prstGeom prst="rect">
            <a:avLst/>
          </a:prstGeom>
          <a:solidFill>
            <a:srgbClr val="1A2E44"/>
          </a:solidFill>
        </p:spPr>
        <p:txBody>
          <a:bodyPr vert="horz" wrap="square" lIns="0" tIns="123189" rIns="0" bIns="0" rtlCol="0">
            <a:spAutoFit/>
          </a:bodyPr>
          <a:lstStyle/>
          <a:p>
            <a:pPr marL="147320">
              <a:lnSpc>
                <a:spcPct val="100000"/>
              </a:lnSpc>
              <a:spcBef>
                <a:spcPts val="969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b="0" spc="-8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I</a:t>
            </a:r>
            <a:r>
              <a:rPr sz="900" b="0" spc="-3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-5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N</a:t>
            </a:r>
            <a:r>
              <a:rPr sz="900" b="0" spc="-8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7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FRASTRU</a:t>
            </a:r>
            <a:r>
              <a:rPr sz="900" b="0" spc="-9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CTU</a:t>
            </a:r>
            <a:r>
              <a:rPr sz="900" b="0" spc="-8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RE</a:t>
            </a:r>
            <a:r>
              <a:rPr sz="900" b="0" spc="26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-4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U</a:t>
            </a:r>
            <a:r>
              <a:rPr sz="900" b="0" spc="-9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7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PDATE</a:t>
            </a:r>
            <a:r>
              <a:rPr sz="900" b="0" spc="26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2024</a:t>
            </a:r>
            <a:endParaRPr sz="900">
              <a:latin typeface="Montserrat Thin"/>
              <a:cs typeface="Montserrat Thin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82" y="1403428"/>
            <a:ext cx="3418868" cy="3855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08" y="0"/>
            <a:ext cx="12171680" cy="6837045"/>
            <a:chOff x="9508" y="0"/>
            <a:chExt cx="12171680" cy="6837045"/>
          </a:xfrm>
        </p:grpSpPr>
        <p:sp>
          <p:nvSpPr>
            <p:cNvPr id="3" name="object 3"/>
            <p:cNvSpPr/>
            <p:nvPr/>
          </p:nvSpPr>
          <p:spPr>
            <a:xfrm>
              <a:off x="8120521" y="0"/>
              <a:ext cx="4058920" cy="6837045"/>
            </a:xfrm>
            <a:custGeom>
              <a:avLst/>
              <a:gdLst/>
              <a:ahLst/>
              <a:cxnLst/>
              <a:rect l="l" t="t" r="r" b="b"/>
              <a:pathLst>
                <a:path w="4058920" h="6837045">
                  <a:moveTo>
                    <a:pt x="0" y="6836832"/>
                  </a:moveTo>
                  <a:lnTo>
                    <a:pt x="0" y="0"/>
                  </a:lnTo>
                  <a:lnTo>
                    <a:pt x="4058679" y="0"/>
                  </a:lnTo>
                  <a:lnTo>
                    <a:pt x="4058679" y="6836832"/>
                  </a:lnTo>
                  <a:lnTo>
                    <a:pt x="0" y="6836832"/>
                  </a:lnTo>
                  <a:close/>
                </a:path>
              </a:pathLst>
            </a:custGeom>
            <a:solidFill>
              <a:srgbClr val="1A2E44">
                <a:alpha val="4998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08" y="1312215"/>
              <a:ext cx="12171680" cy="19050"/>
            </a:xfrm>
            <a:custGeom>
              <a:avLst/>
              <a:gdLst/>
              <a:ahLst/>
              <a:cxnLst/>
              <a:rect l="l" t="t" r="r" b="b"/>
              <a:pathLst>
                <a:path w="12171680" h="19050">
                  <a:moveTo>
                    <a:pt x="12171273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901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62582" y="472249"/>
            <a:ext cx="2490978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0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Звітність</a:t>
            </a:r>
            <a:r>
              <a:rPr sz="10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про</a:t>
            </a:r>
            <a:r>
              <a:rPr sz="10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ресурси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dirty="0">
                <a:latin typeface="Montserrat"/>
                <a:ea typeface="Montserrat"/>
                <a:cs typeface="Montserrat"/>
              </a:rPr>
              <a:t>Спонсорська</a:t>
            </a:r>
            <a:r>
              <a:rPr spc="25" dirty="0">
                <a:latin typeface="Montserrat"/>
                <a:ea typeface="Montserrat"/>
                <a:cs typeface="Montserrat"/>
              </a:rPr>
              <a:t> </a:t>
            </a:r>
            <a:r>
              <a:rPr dirty="0">
                <a:latin typeface="Montserrat"/>
                <a:ea typeface="Montserrat"/>
                <a:cs typeface="Montserrat"/>
              </a:rPr>
              <a:t>підтримка</a:t>
            </a:r>
            <a:r>
              <a:rPr spc="30" dirty="0">
                <a:latin typeface="Montserrat"/>
                <a:ea typeface="Montserrat"/>
                <a:cs typeface="Montserrat"/>
              </a:rPr>
              <a:t> </a:t>
            </a:r>
            <a:r>
              <a:rPr dirty="0">
                <a:latin typeface="Montserrat"/>
                <a:ea typeface="Montserrat"/>
                <a:cs typeface="Montserrat"/>
              </a:rPr>
              <a:t>та</a:t>
            </a:r>
            <a:r>
              <a:rPr spc="35" dirty="0">
                <a:latin typeface="Montserrat"/>
                <a:ea typeface="Montserrat"/>
                <a:cs typeface="Montserrat"/>
              </a:rPr>
              <a:t> </a:t>
            </a:r>
            <a:r>
              <a:rPr spc="-10" dirty="0">
                <a:latin typeface="Montserrat"/>
                <a:ea typeface="Montserrat"/>
                <a:cs typeface="Montserrat"/>
              </a:rPr>
              <a:t>меценатство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89997" y="1711585"/>
            <a:ext cx="11120625" cy="4695748"/>
            <a:chOff x="580037" y="1711585"/>
            <a:chExt cx="11030585" cy="4564380"/>
          </a:xfrm>
        </p:grpSpPr>
        <p:sp>
          <p:nvSpPr>
            <p:cNvPr id="8" name="object 8"/>
            <p:cNvSpPr/>
            <p:nvPr/>
          </p:nvSpPr>
          <p:spPr>
            <a:xfrm>
              <a:off x="580037" y="3917628"/>
              <a:ext cx="3233420" cy="9525"/>
            </a:xfrm>
            <a:custGeom>
              <a:avLst/>
              <a:gdLst/>
              <a:ahLst/>
              <a:cxnLst/>
              <a:rect l="l" t="t" r="r" b="b"/>
              <a:pathLst>
                <a:path w="3233420" h="9525">
                  <a:moveTo>
                    <a:pt x="3232994" y="9508"/>
                  </a:moveTo>
                  <a:lnTo>
                    <a:pt x="0" y="9508"/>
                  </a:lnTo>
                  <a:lnTo>
                    <a:pt x="0" y="0"/>
                  </a:lnTo>
                  <a:lnTo>
                    <a:pt x="3232994" y="0"/>
                  </a:lnTo>
                  <a:lnTo>
                    <a:pt x="3232994" y="9508"/>
                  </a:lnTo>
                  <a:close/>
                </a:path>
              </a:pathLst>
            </a:custGeom>
            <a:solidFill>
              <a:srgbClr val="BDC2C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0034" y="4136338"/>
              <a:ext cx="57150" cy="1569085"/>
            </a:xfrm>
            <a:custGeom>
              <a:avLst/>
              <a:gdLst/>
              <a:ahLst/>
              <a:cxnLst/>
              <a:rect l="l" t="t" r="r" b="b"/>
              <a:pathLst>
                <a:path w="57150" h="1569085">
                  <a:moveTo>
                    <a:pt x="57048" y="1536636"/>
                  </a:moveTo>
                  <a:lnTo>
                    <a:pt x="32308" y="1511896"/>
                  </a:lnTo>
                  <a:lnTo>
                    <a:pt x="24739" y="1511896"/>
                  </a:lnTo>
                  <a:lnTo>
                    <a:pt x="0" y="1536636"/>
                  </a:lnTo>
                  <a:lnTo>
                    <a:pt x="0" y="1544205"/>
                  </a:lnTo>
                  <a:lnTo>
                    <a:pt x="24739" y="1568945"/>
                  </a:lnTo>
                  <a:lnTo>
                    <a:pt x="32308" y="1568945"/>
                  </a:lnTo>
                  <a:lnTo>
                    <a:pt x="57048" y="1544205"/>
                  </a:lnTo>
                  <a:lnTo>
                    <a:pt x="57048" y="1540421"/>
                  </a:lnTo>
                  <a:lnTo>
                    <a:pt x="57048" y="1536636"/>
                  </a:lnTo>
                  <a:close/>
                </a:path>
                <a:path w="57150" h="1569085">
                  <a:moveTo>
                    <a:pt x="57048" y="1032675"/>
                  </a:moveTo>
                  <a:lnTo>
                    <a:pt x="32308" y="1007935"/>
                  </a:lnTo>
                  <a:lnTo>
                    <a:pt x="24739" y="1007935"/>
                  </a:lnTo>
                  <a:lnTo>
                    <a:pt x="0" y="1032675"/>
                  </a:lnTo>
                  <a:lnTo>
                    <a:pt x="0" y="1040244"/>
                  </a:lnTo>
                  <a:lnTo>
                    <a:pt x="24739" y="1064983"/>
                  </a:lnTo>
                  <a:lnTo>
                    <a:pt x="32308" y="1064983"/>
                  </a:lnTo>
                  <a:lnTo>
                    <a:pt x="57048" y="1040244"/>
                  </a:lnTo>
                  <a:lnTo>
                    <a:pt x="57048" y="1036459"/>
                  </a:lnTo>
                  <a:lnTo>
                    <a:pt x="57048" y="1032675"/>
                  </a:lnTo>
                  <a:close/>
                </a:path>
                <a:path w="57150" h="1569085">
                  <a:moveTo>
                    <a:pt x="57048" y="528713"/>
                  </a:moveTo>
                  <a:lnTo>
                    <a:pt x="32308" y="503961"/>
                  </a:lnTo>
                  <a:lnTo>
                    <a:pt x="24739" y="503961"/>
                  </a:lnTo>
                  <a:lnTo>
                    <a:pt x="0" y="528713"/>
                  </a:lnTo>
                  <a:lnTo>
                    <a:pt x="0" y="536270"/>
                  </a:lnTo>
                  <a:lnTo>
                    <a:pt x="24739" y="561022"/>
                  </a:lnTo>
                  <a:lnTo>
                    <a:pt x="32308" y="561022"/>
                  </a:lnTo>
                  <a:lnTo>
                    <a:pt x="57048" y="536270"/>
                  </a:lnTo>
                  <a:lnTo>
                    <a:pt x="57048" y="532485"/>
                  </a:lnTo>
                  <a:lnTo>
                    <a:pt x="57048" y="528713"/>
                  </a:lnTo>
                  <a:close/>
                </a:path>
                <a:path w="57150" h="1569085">
                  <a:moveTo>
                    <a:pt x="57048" y="24739"/>
                  </a:moveTo>
                  <a:lnTo>
                    <a:pt x="32308" y="0"/>
                  </a:lnTo>
                  <a:lnTo>
                    <a:pt x="24739" y="0"/>
                  </a:lnTo>
                  <a:lnTo>
                    <a:pt x="0" y="24739"/>
                  </a:lnTo>
                  <a:lnTo>
                    <a:pt x="0" y="32308"/>
                  </a:lnTo>
                  <a:lnTo>
                    <a:pt x="24739" y="57048"/>
                  </a:lnTo>
                  <a:lnTo>
                    <a:pt x="32308" y="57048"/>
                  </a:lnTo>
                  <a:lnTo>
                    <a:pt x="57048" y="32308"/>
                  </a:lnTo>
                  <a:lnTo>
                    <a:pt x="57048" y="28524"/>
                  </a:lnTo>
                  <a:lnTo>
                    <a:pt x="57048" y="24739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117313" y="3917628"/>
              <a:ext cx="3233420" cy="9525"/>
            </a:xfrm>
            <a:custGeom>
              <a:avLst/>
              <a:gdLst/>
              <a:ahLst/>
              <a:cxnLst/>
              <a:rect l="l" t="t" r="r" b="b"/>
              <a:pathLst>
                <a:path w="3233420" h="9525">
                  <a:moveTo>
                    <a:pt x="3232994" y="9508"/>
                  </a:moveTo>
                  <a:lnTo>
                    <a:pt x="0" y="9508"/>
                  </a:lnTo>
                  <a:lnTo>
                    <a:pt x="0" y="0"/>
                  </a:lnTo>
                  <a:lnTo>
                    <a:pt x="3232994" y="0"/>
                  </a:lnTo>
                  <a:lnTo>
                    <a:pt x="3232994" y="9508"/>
                  </a:lnTo>
                  <a:close/>
                </a:path>
              </a:pathLst>
            </a:custGeom>
            <a:solidFill>
              <a:srgbClr val="BDC2C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17301" y="4136338"/>
              <a:ext cx="57150" cy="589915"/>
            </a:xfrm>
            <a:custGeom>
              <a:avLst/>
              <a:gdLst/>
              <a:ahLst/>
              <a:cxnLst/>
              <a:rect l="l" t="t" r="r" b="b"/>
              <a:pathLst>
                <a:path w="57150" h="589914">
                  <a:moveTo>
                    <a:pt x="57061" y="557237"/>
                  </a:moveTo>
                  <a:lnTo>
                    <a:pt x="32308" y="532485"/>
                  </a:lnTo>
                  <a:lnTo>
                    <a:pt x="24752" y="532485"/>
                  </a:lnTo>
                  <a:lnTo>
                    <a:pt x="0" y="557237"/>
                  </a:lnTo>
                  <a:lnTo>
                    <a:pt x="0" y="564807"/>
                  </a:lnTo>
                  <a:lnTo>
                    <a:pt x="24752" y="589546"/>
                  </a:lnTo>
                  <a:lnTo>
                    <a:pt x="32308" y="589546"/>
                  </a:lnTo>
                  <a:lnTo>
                    <a:pt x="57061" y="564807"/>
                  </a:lnTo>
                  <a:lnTo>
                    <a:pt x="57061" y="561022"/>
                  </a:lnTo>
                  <a:lnTo>
                    <a:pt x="57061" y="557237"/>
                  </a:lnTo>
                  <a:close/>
                </a:path>
                <a:path w="57150" h="589914">
                  <a:moveTo>
                    <a:pt x="57061" y="24739"/>
                  </a:moveTo>
                  <a:lnTo>
                    <a:pt x="32308" y="0"/>
                  </a:lnTo>
                  <a:lnTo>
                    <a:pt x="24752" y="0"/>
                  </a:lnTo>
                  <a:lnTo>
                    <a:pt x="0" y="24739"/>
                  </a:lnTo>
                  <a:lnTo>
                    <a:pt x="0" y="32308"/>
                  </a:lnTo>
                  <a:lnTo>
                    <a:pt x="24752" y="57048"/>
                  </a:lnTo>
                  <a:lnTo>
                    <a:pt x="32308" y="57048"/>
                  </a:lnTo>
                  <a:lnTo>
                    <a:pt x="57061" y="32308"/>
                  </a:lnTo>
                  <a:lnTo>
                    <a:pt x="57061" y="28524"/>
                  </a:lnTo>
                  <a:lnTo>
                    <a:pt x="57061" y="24739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806730" y="1711585"/>
              <a:ext cx="9525" cy="4564380"/>
            </a:xfrm>
            <a:custGeom>
              <a:avLst/>
              <a:gdLst/>
              <a:ahLst/>
              <a:cxnLst/>
              <a:rect l="l" t="t" r="r" b="b"/>
              <a:pathLst>
                <a:path w="9525" h="4564380">
                  <a:moveTo>
                    <a:pt x="9508" y="4564227"/>
                  </a:moveTo>
                  <a:lnTo>
                    <a:pt x="0" y="4564227"/>
                  </a:lnTo>
                  <a:lnTo>
                    <a:pt x="0" y="0"/>
                  </a:lnTo>
                  <a:lnTo>
                    <a:pt x="9508" y="0"/>
                  </a:lnTo>
                  <a:lnTo>
                    <a:pt x="9508" y="4564227"/>
                  </a:lnTo>
                  <a:close/>
                </a:path>
              </a:pathLst>
            </a:custGeom>
            <a:solidFill>
              <a:srgbClr val="BDC2C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272662" y="6256795"/>
              <a:ext cx="2253615" cy="19050"/>
            </a:xfrm>
            <a:custGeom>
              <a:avLst/>
              <a:gdLst/>
              <a:ahLst/>
              <a:cxnLst/>
              <a:rect l="l" t="t" r="r" b="b"/>
              <a:pathLst>
                <a:path w="2253615" h="19050">
                  <a:moveTo>
                    <a:pt x="2253587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2253587" y="0"/>
                  </a:lnTo>
                  <a:lnTo>
                    <a:pt x="2253587" y="19017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37090" y="1711585"/>
              <a:ext cx="6713220" cy="1569085"/>
            </a:xfrm>
            <a:custGeom>
              <a:avLst/>
              <a:gdLst/>
              <a:ahLst/>
              <a:cxnLst/>
              <a:rect l="l" t="t" r="r" b="b"/>
              <a:pathLst>
                <a:path w="6713220" h="1569085">
                  <a:moveTo>
                    <a:pt x="0" y="1568953"/>
                  </a:moveTo>
                  <a:lnTo>
                    <a:pt x="6713218" y="1568953"/>
                  </a:lnTo>
                  <a:lnTo>
                    <a:pt x="6713218" y="0"/>
                  </a:lnTo>
                  <a:lnTo>
                    <a:pt x="0" y="0"/>
                  </a:lnTo>
                  <a:lnTo>
                    <a:pt x="0" y="1568953"/>
                  </a:lnTo>
                  <a:close/>
                </a:path>
              </a:pathLst>
            </a:custGeom>
            <a:solidFill>
              <a:srgbClr val="F0F4F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80037" y="1711585"/>
              <a:ext cx="57150" cy="1569085"/>
            </a:xfrm>
            <a:custGeom>
              <a:avLst/>
              <a:gdLst/>
              <a:ahLst/>
              <a:cxnLst/>
              <a:rect l="l" t="t" r="r" b="b"/>
              <a:pathLst>
                <a:path w="57150" h="1569085">
                  <a:moveTo>
                    <a:pt x="57052" y="1568953"/>
                  </a:moveTo>
                  <a:lnTo>
                    <a:pt x="0" y="1568953"/>
                  </a:lnTo>
                  <a:lnTo>
                    <a:pt x="0" y="0"/>
                  </a:lnTo>
                  <a:lnTo>
                    <a:pt x="57052" y="0"/>
                  </a:lnTo>
                  <a:lnTo>
                    <a:pt x="57052" y="1568953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16" name="object 16" descr="School library environment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2662" y="2034884"/>
              <a:ext cx="3337591" cy="391762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329715" y="2091937"/>
              <a:ext cx="3223895" cy="3803650"/>
            </a:xfrm>
            <a:custGeom>
              <a:avLst/>
              <a:gdLst/>
              <a:ahLst/>
              <a:cxnLst/>
              <a:rect l="l" t="t" r="r" b="b"/>
              <a:pathLst>
                <a:path w="3223895" h="3803650">
                  <a:moveTo>
                    <a:pt x="0" y="0"/>
                  </a:moveTo>
                  <a:lnTo>
                    <a:pt x="3223485" y="0"/>
                  </a:lnTo>
                  <a:lnTo>
                    <a:pt x="3223485" y="3803522"/>
                  </a:lnTo>
                  <a:lnTo>
                    <a:pt x="0" y="3803522"/>
                  </a:lnTo>
                  <a:lnTo>
                    <a:pt x="0" y="0"/>
                  </a:lnTo>
                  <a:close/>
                </a:path>
              </a:pathLst>
            </a:custGeom>
            <a:ln w="1141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62582" y="3576846"/>
            <a:ext cx="1916811" cy="4328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350" b="1" spc="75" dirty="0" smtClean="0">
                <a:solidFill>
                  <a:srgbClr val="E67D21"/>
                </a:solidFill>
                <a:latin typeface="Montserrat"/>
                <a:cs typeface="Montserrat Thin"/>
              </a:rPr>
              <a:t>Верещака І.М. та Верещака Л.М.</a:t>
            </a:r>
            <a:endParaRPr sz="1350" b="1" dirty="0">
              <a:latin typeface="Montserrat Thin"/>
              <a:cs typeface="Montserrat Thi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3741" y="4034300"/>
            <a:ext cx="2479040" cy="41846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spc="1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Захисне</a:t>
            </a:r>
            <a:r>
              <a:rPr sz="1200" spc="6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спорядження</a:t>
            </a:r>
            <a:r>
              <a:rPr sz="1200" spc="7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9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(карате)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1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20</a:t>
            </a:r>
            <a:r>
              <a:rPr sz="1100" b="0" spc="-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10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000</a:t>
            </a:r>
            <a:r>
              <a:rPr sz="1100" b="0" spc="-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b="0" spc="-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грн</a:t>
            </a:r>
            <a:endParaRPr sz="1050">
              <a:latin typeface="Montserrat Thin"/>
              <a:cs typeface="Montserrat Thi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33741" y="4538267"/>
            <a:ext cx="2389505" cy="41846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Меблі</a:t>
            </a:r>
            <a:r>
              <a:rPr sz="120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20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харчоблоку</a:t>
            </a:r>
            <a:r>
              <a:rPr sz="120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8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(нерж.)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1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23</a:t>
            </a:r>
            <a:r>
              <a:rPr sz="1100" b="0" spc="-4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10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000</a:t>
            </a:r>
            <a:r>
              <a:rPr sz="1100" b="0" spc="-4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b="0" spc="-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грн</a:t>
            </a:r>
            <a:endParaRPr sz="1050">
              <a:latin typeface="Montserrat Thin"/>
              <a:cs typeface="Montserrat Thi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3741" y="5042233"/>
            <a:ext cx="2841309" cy="41846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9</a:t>
            </a:r>
            <a:r>
              <a:rPr sz="1200" spc="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дошок</a:t>
            </a:r>
            <a:r>
              <a:rPr sz="120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20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укриття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1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4</a:t>
            </a:r>
            <a:r>
              <a:rPr sz="1100" b="0" spc="-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1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500</a:t>
            </a:r>
            <a:r>
              <a:rPr sz="110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b="0" spc="-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грн</a:t>
            </a:r>
            <a:endParaRPr sz="1050">
              <a:latin typeface="Montserrat Thin"/>
              <a:cs typeface="Montserrat Thi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33741" y="5546200"/>
            <a:ext cx="2515235" cy="861133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spc="125" dirty="0" err="1" smtClean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Бібліотечний</a:t>
            </a:r>
            <a:r>
              <a:rPr lang="uk-UA" sz="1200" spc="125" dirty="0" smtClean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65" dirty="0" smtClean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05" dirty="0" err="1" smtClean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стіл</a:t>
            </a:r>
            <a:endParaRPr lang="uk-UA" sz="1200" spc="105" dirty="0" smtClean="0">
              <a:solidFill>
                <a:srgbClr val="121212"/>
              </a:solidFill>
              <a:latin typeface="Montserrat"/>
              <a:ea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spc="105" dirty="0" smtClean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8000грн.</a:t>
            </a:r>
            <a:r>
              <a:rPr sz="1200" spc="65" dirty="0" smtClean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endParaRPr lang="uk-UA" sz="1200" spc="65" dirty="0" smtClean="0">
              <a:solidFill>
                <a:srgbClr val="121212"/>
              </a:solidFill>
              <a:latin typeface="Montserrat"/>
              <a:ea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б</a:t>
            </a:r>
            <a:r>
              <a:rPr sz="1200" spc="135" dirty="0" err="1" smtClean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ензопила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100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45</a:t>
            </a:r>
            <a:r>
              <a:rPr sz="1100" b="0" spc="-20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00</a:t>
            </a:r>
            <a:r>
              <a:rPr sz="1100" b="0" spc="-30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b="0" spc="-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грн</a:t>
            </a:r>
            <a:endParaRPr sz="1050" dirty="0">
              <a:latin typeface="Montserrat Thin"/>
              <a:cs typeface="Montserrat Thi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99859" y="3574134"/>
            <a:ext cx="2713228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400" b="1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«</a:t>
            </a:r>
            <a:r>
              <a:rPr sz="1350" b="1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ВІ</a:t>
            </a:r>
            <a:r>
              <a:rPr sz="1350" b="1" spc="-8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1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КТОРІЯ</a:t>
            </a:r>
            <a:r>
              <a:rPr sz="1350" b="1" spc="40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1" spc="5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АГРО</a:t>
            </a:r>
            <a:r>
              <a:rPr sz="1400" b="1" spc="5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»</a:t>
            </a:r>
            <a:endParaRPr sz="1400" b="1" dirty="0">
              <a:latin typeface="Montserrat Thin"/>
              <a:cs typeface="Montserrat Thi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38647" y="4157876"/>
            <a:ext cx="2879076" cy="58124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4000"/>
              </a:lnSpc>
              <a:spcBef>
                <a:spcPts val="4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spc="13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Новорічні</a:t>
            </a:r>
            <a:r>
              <a:rPr sz="120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подарунки</a:t>
            </a:r>
            <a:r>
              <a:rPr sz="120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20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всіх</a:t>
            </a:r>
            <a:r>
              <a:rPr sz="120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05" dirty="0" err="1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учнів</a:t>
            </a:r>
            <a:r>
              <a:rPr sz="120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uk-UA" sz="1200" spc="105" dirty="0" smtClean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10" dirty="0" err="1" smtClean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закладу</a:t>
            </a:r>
            <a:endParaRPr lang="uk-UA" sz="1200" spc="110" dirty="0" smtClean="0">
              <a:solidFill>
                <a:srgbClr val="121212"/>
              </a:solidFill>
              <a:latin typeface="Montserrat"/>
              <a:ea typeface="Montserrat"/>
              <a:cs typeface="Montserrat"/>
            </a:endParaRPr>
          </a:p>
          <a:p>
            <a:pPr marL="12700" marR="5080">
              <a:lnSpc>
                <a:spcPct val="104000"/>
              </a:lnSpc>
              <a:spcBef>
                <a:spcPts val="4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b="1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ВІ</a:t>
            </a:r>
            <a:r>
              <a:rPr lang="uk-UA" sz="1200" b="1" spc="-8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uk-UA" sz="1200" b="1" dirty="0" smtClean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Д    ОКРЕМИХ  ГРОМАДЯН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255207" y="1705205"/>
            <a:ext cx="3554730" cy="1663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</a:t>
            </a:r>
            <a:r>
              <a:rPr sz="900" b="0" spc="-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І</a:t>
            </a:r>
            <a:r>
              <a:rPr sz="900" b="0" spc="-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</a:t>
            </a:r>
            <a:r>
              <a:rPr sz="900" b="0" spc="-7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10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УАЛ</a:t>
            </a:r>
            <a:r>
              <a:rPr sz="900" b="0" spc="-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І</a:t>
            </a:r>
            <a:r>
              <a:rPr sz="900" b="0" spc="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</a:t>
            </a:r>
            <a:r>
              <a:rPr sz="900" b="0" spc="-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1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АЦ</a:t>
            </a:r>
            <a:r>
              <a:rPr sz="900" b="0" spc="-10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І</a:t>
            </a:r>
            <a:r>
              <a:rPr sz="900" b="0" spc="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Я</a:t>
            </a:r>
            <a:r>
              <a:rPr sz="900" b="0" spc="38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С</a:t>
            </a:r>
            <a:r>
              <a:rPr sz="900" b="0" spc="-9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Е</a:t>
            </a:r>
            <a:r>
              <a:rPr sz="900" b="0" spc="-7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Р</a:t>
            </a:r>
            <a:r>
              <a:rPr sz="900" b="0" spc="-8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Е</a:t>
            </a:r>
            <a:r>
              <a:rPr sz="900" b="0" spc="-7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</a:t>
            </a:r>
            <a:r>
              <a:rPr sz="900" b="0" spc="-10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О</a:t>
            </a:r>
            <a:r>
              <a:rPr sz="900" b="0" spc="-8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</a:t>
            </a:r>
            <a:r>
              <a:rPr sz="900" b="0" spc="-5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И</a:t>
            </a:r>
            <a:r>
              <a:rPr sz="900" b="0" spc="-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10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ЩА</a:t>
            </a:r>
            <a:endParaRPr sz="900">
              <a:latin typeface="Montserrat Thin"/>
              <a:cs typeface="Montserrat Thi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665542" y="6096466"/>
            <a:ext cx="1586484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BLUEPRINT</a:t>
            </a:r>
            <a:r>
              <a:rPr sz="90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V1.0</a:t>
            </a:r>
            <a:endParaRPr sz="900">
              <a:latin typeface="Montserrat Thin"/>
              <a:cs typeface="Montserrat Thi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635560" y="5131564"/>
            <a:ext cx="2477770" cy="44767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4000"/>
              </a:lnSpc>
              <a:spcBef>
                <a:spcPts val="5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12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Оновлення</a:t>
            </a:r>
            <a:r>
              <a:rPr sz="900" spc="6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0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інфраструктури</a:t>
            </a:r>
            <a:r>
              <a:rPr sz="900" spc="6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бібліотеки</a:t>
            </a:r>
            <a:r>
              <a:rPr sz="900" spc="6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та </a:t>
            </a:r>
            <a:r>
              <a:rPr sz="900" spc="10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спеціалізованих</a:t>
            </a:r>
            <a:r>
              <a:rPr sz="900" spc="3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8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кабінетів</a:t>
            </a:r>
            <a:r>
              <a:rPr sz="900" spc="4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9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завдяки </a:t>
            </a:r>
            <a:r>
              <a:rPr sz="900" spc="7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меценатам.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37090" y="1986750"/>
            <a:ext cx="6713220" cy="637867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241935" marR="626745">
              <a:lnSpc>
                <a:spcPct val="102899"/>
              </a:lnSpc>
              <a:spcBef>
                <a:spcPts val="3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20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Завдяки</a:t>
            </a:r>
            <a:r>
              <a:rPr sz="20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0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підтримці</a:t>
            </a:r>
            <a:r>
              <a:rPr sz="2000" b="0" spc="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000" b="0" dirty="0" err="1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місцевих</a:t>
            </a:r>
            <a:r>
              <a:rPr sz="2000" b="0" spc="-13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uk-UA" sz="2000" spc="-10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підприємств </a:t>
            </a:r>
            <a:r>
              <a:rPr sz="2000" b="0" dirty="0" err="1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покращено</a:t>
            </a:r>
            <a:r>
              <a:rPr sz="2000" b="0" spc="-95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000" b="0" dirty="0" err="1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умови</a:t>
            </a:r>
            <a:r>
              <a:rPr sz="2000" b="0" spc="-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uk-UA" sz="2000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перебування дітей у закладі</a:t>
            </a:r>
            <a:endParaRPr sz="2000" dirty="0">
              <a:latin typeface="Montserrat Thin"/>
              <a:cs typeface="Montserrat Thin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36" y="2102884"/>
            <a:ext cx="4289324" cy="4144301"/>
          </a:xfrm>
          <a:prstGeom prst="rect">
            <a:avLst/>
          </a:prstGeom>
        </p:spPr>
      </p:pic>
      <p:sp>
        <p:nvSpPr>
          <p:cNvPr id="32" name="object 21"/>
          <p:cNvSpPr txBox="1"/>
          <p:nvPr/>
        </p:nvSpPr>
        <p:spPr>
          <a:xfrm>
            <a:off x="4251179" y="4646209"/>
            <a:ext cx="2676670" cy="666208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spc="114" dirty="0" smtClean="0">
                <a:solidFill>
                  <a:srgbClr val="121212"/>
                </a:solidFill>
                <a:latin typeface="Montserrat"/>
                <a:cs typeface="Calibri"/>
              </a:rPr>
              <a:t>40 чашок</a:t>
            </a:r>
          </a:p>
          <a:p>
            <a:pPr marL="12700">
              <a:lnSpc>
                <a:spcPct val="100000"/>
              </a:lnSpc>
              <a:spcBef>
                <a:spcPts val="27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spc="114" smtClean="0">
                <a:solidFill>
                  <a:srgbClr val="121212"/>
                </a:solidFill>
                <a:latin typeface="Montserrat"/>
                <a:cs typeface="Calibri"/>
              </a:rPr>
              <a:t>настільна </a:t>
            </a:r>
            <a:r>
              <a:rPr lang="uk-UA" sz="1200" spc="114" dirty="0" smtClean="0">
                <a:solidFill>
                  <a:srgbClr val="121212"/>
                </a:solidFill>
                <a:latin typeface="Montserrat"/>
                <a:cs typeface="Calibri"/>
              </a:rPr>
              <a:t>гра</a:t>
            </a:r>
          </a:p>
          <a:p>
            <a:pPr marL="12700">
              <a:lnSpc>
                <a:spcPct val="100000"/>
              </a:lnSpc>
              <a:spcBef>
                <a:spcPts val="27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lang="uk-UA" sz="1200" spc="114" dirty="0">
                <a:solidFill>
                  <a:srgbClr val="121212"/>
                </a:solidFill>
                <a:latin typeface="Montserrat"/>
                <a:cs typeface="Calibri"/>
              </a:rPr>
              <a:t>м</a:t>
            </a:r>
            <a:r>
              <a:rPr lang="uk-UA" sz="1200" spc="114" dirty="0" smtClean="0">
                <a:solidFill>
                  <a:srgbClr val="121212"/>
                </a:solidFill>
                <a:latin typeface="Montserrat"/>
                <a:cs typeface="Calibri"/>
              </a:rPr>
              <a:t>ед для ВПО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195" y="139441"/>
            <a:ext cx="175069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50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CODE:</a:t>
            </a:r>
            <a:r>
              <a:rPr sz="750" spc="15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-10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PR-2024-STRAT</a:t>
            </a:r>
            <a:endParaRPr sz="750">
              <a:latin typeface="Liberation Mono"/>
              <a:cs typeface="Liberation Mon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99304" y="6538868"/>
            <a:ext cx="282511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50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ARCHITECTURAL</a:t>
            </a:r>
            <a:r>
              <a:rPr sz="750" spc="-55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BLUEPRINT</a:t>
            </a:r>
            <a:r>
              <a:rPr sz="750" spc="-55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-10" dirty="0">
                <a:solidFill>
                  <a:srgbClr val="D0D4D8"/>
                </a:solidFill>
                <a:latin typeface="Montserrat"/>
                <a:ea typeface="Montserrat"/>
                <a:cs typeface="Montserrat"/>
              </a:rPr>
              <a:t>REV.02</a:t>
            </a:r>
            <a:endParaRPr sz="750">
              <a:latin typeface="Liberation Mono"/>
              <a:cs typeface="Liberation Mon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508" y="0"/>
            <a:ext cx="12171680" cy="1331595"/>
            <a:chOff x="9508" y="0"/>
            <a:chExt cx="12171680" cy="1331595"/>
          </a:xfrm>
        </p:grpSpPr>
        <p:sp>
          <p:nvSpPr>
            <p:cNvPr id="5" name="object 5"/>
            <p:cNvSpPr/>
            <p:nvPr/>
          </p:nvSpPr>
          <p:spPr>
            <a:xfrm>
              <a:off x="9508" y="0"/>
              <a:ext cx="12171680" cy="1331595"/>
            </a:xfrm>
            <a:custGeom>
              <a:avLst/>
              <a:gdLst/>
              <a:ahLst/>
              <a:cxnLst/>
              <a:rect l="l" t="t" r="r" b="b"/>
              <a:pathLst>
                <a:path w="12171680" h="1331595">
                  <a:moveTo>
                    <a:pt x="12171273" y="1331233"/>
                  </a:moveTo>
                  <a:lnTo>
                    <a:pt x="0" y="1331233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331233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508" y="1312215"/>
              <a:ext cx="12171680" cy="19050"/>
            </a:xfrm>
            <a:custGeom>
              <a:avLst/>
              <a:gdLst/>
              <a:ahLst/>
              <a:cxnLst/>
              <a:rect l="l" t="t" r="r" b="b"/>
              <a:pathLst>
                <a:path w="12171680" h="19050">
                  <a:moveTo>
                    <a:pt x="12171273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901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62582" y="510284"/>
            <a:ext cx="3795141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2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ПЛАН</a:t>
            </a:r>
            <a:r>
              <a:rPr sz="1050" spc="2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РОЗВИТКУ</a:t>
            </a:r>
            <a:r>
              <a:rPr sz="1050" spc="2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050" spc="2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МОДЕРНІЗАЦІЇ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562582" y="662369"/>
            <a:ext cx="12999085" cy="4476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dirty="0">
                <a:latin typeface="Montserrat"/>
                <a:ea typeface="Montserrat"/>
                <a:cs typeface="Montserrat"/>
              </a:rPr>
              <a:t>Пріоритетні</a:t>
            </a:r>
            <a:r>
              <a:rPr spc="45" dirty="0">
                <a:latin typeface="Montserrat"/>
                <a:ea typeface="Montserrat"/>
                <a:cs typeface="Montserrat"/>
              </a:rPr>
              <a:t> </a:t>
            </a:r>
            <a:r>
              <a:rPr dirty="0">
                <a:latin typeface="Montserrat"/>
                <a:ea typeface="Montserrat"/>
                <a:cs typeface="Montserrat"/>
              </a:rPr>
              <a:t>завдання</a:t>
            </a:r>
            <a:r>
              <a:rPr spc="5" dirty="0">
                <a:latin typeface="Montserrat"/>
                <a:ea typeface="Montserrat"/>
                <a:cs typeface="Montserrat"/>
              </a:rPr>
              <a:t> </a:t>
            </a:r>
            <a:r>
              <a:rPr dirty="0">
                <a:latin typeface="Montserrat"/>
                <a:ea typeface="Montserrat"/>
                <a:cs typeface="Montserrat"/>
              </a:rPr>
              <a:t>та</a:t>
            </a:r>
            <a:r>
              <a:rPr spc="-25" dirty="0">
                <a:latin typeface="Montserrat"/>
                <a:ea typeface="Montserrat"/>
                <a:cs typeface="Montserrat"/>
              </a:rPr>
              <a:t> </a:t>
            </a:r>
            <a:r>
              <a:rPr dirty="0">
                <a:latin typeface="Montserrat"/>
                <a:ea typeface="Montserrat"/>
                <a:cs typeface="Montserrat"/>
              </a:rPr>
              <a:t>потреби</a:t>
            </a:r>
            <a:r>
              <a:rPr spc="-5" dirty="0">
                <a:latin typeface="Montserrat"/>
                <a:ea typeface="Montserrat"/>
                <a:cs typeface="Montserrat"/>
              </a:rPr>
              <a:t> </a:t>
            </a:r>
            <a:r>
              <a:rPr dirty="0">
                <a:latin typeface="Montserrat"/>
                <a:ea typeface="Montserrat"/>
                <a:cs typeface="Montserrat"/>
              </a:rPr>
              <a:t>на</a:t>
            </a:r>
            <a:r>
              <a:rPr spc="-20" dirty="0">
                <a:latin typeface="Montserrat"/>
                <a:ea typeface="Montserrat"/>
                <a:cs typeface="Montserrat"/>
              </a:rPr>
              <a:t> </a:t>
            </a:r>
            <a:r>
              <a:rPr spc="-10" dirty="0">
                <a:latin typeface="Montserrat"/>
                <a:ea typeface="Montserrat"/>
                <a:cs typeface="Montserrat"/>
              </a:rPr>
              <a:t>майбутнє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62582" y="1662752"/>
            <a:ext cx="6110605" cy="501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spc="15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Визначено</a:t>
            </a:r>
            <a:r>
              <a:rPr sz="12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ключові</a:t>
            </a:r>
            <a:r>
              <a:rPr sz="12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напрямки</a:t>
            </a:r>
            <a:r>
              <a:rPr sz="12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розвитку</a:t>
            </a:r>
            <a:r>
              <a:rPr sz="12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матеріальної</a:t>
            </a:r>
            <a:r>
              <a:rPr sz="1200" spc="5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0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бази,</a:t>
            </a:r>
            <a:r>
              <a:rPr sz="12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що</a:t>
            </a:r>
            <a:r>
              <a:rPr sz="12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потребують </a:t>
            </a:r>
            <a:r>
              <a:rPr sz="1200" spc="1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подальшого</a:t>
            </a:r>
            <a:r>
              <a:rPr sz="1200" spc="5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фінансування</a:t>
            </a:r>
            <a:r>
              <a:rPr sz="1200" spc="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200" spc="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забезпечення</a:t>
            </a:r>
            <a:r>
              <a:rPr sz="1200" spc="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сучасних</a:t>
            </a:r>
            <a:r>
              <a:rPr sz="1200" spc="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стандартів</a:t>
            </a:r>
            <a:r>
              <a:rPr sz="1200" spc="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навчання.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3412" y="5139510"/>
            <a:ext cx="4412615" cy="1057853"/>
          </a:xfrm>
          <a:prstGeom prst="rect">
            <a:avLst/>
          </a:prstGeom>
          <a:solidFill>
            <a:srgbClr val="FFFFFF"/>
          </a:solidFill>
          <a:ln w="9508">
            <a:solidFill>
              <a:srgbClr val="BDC2C7"/>
            </a:solidFill>
          </a:ln>
        </p:spPr>
        <p:txBody>
          <a:bodyPr vert="horz" wrap="square" lIns="0" tIns="11048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69"/>
              </a:spcBef>
              <a:defRPr>
                <a:latin typeface="Montserrat"/>
                <a:ea typeface="Montserrat"/>
                <a:cs typeface="Montserrat"/>
              </a:defRPr>
            </a:pPr>
            <a:endParaRPr sz="900" dirty="0">
              <a:latin typeface="Times New Roman"/>
              <a:cs typeface="Times New Roman"/>
            </a:endParaRPr>
          </a:p>
          <a:p>
            <a:pPr marL="231140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900" b="0" spc="-4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Н</a:t>
            </a:r>
            <a:r>
              <a:rPr sz="900" b="0" spc="-10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6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АСТУП</a:t>
            </a:r>
            <a:r>
              <a:rPr sz="900" b="0" spc="-10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-4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Н</a:t>
            </a:r>
            <a:r>
              <a:rPr sz="900" b="0" spc="-10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І</a:t>
            </a:r>
            <a:r>
              <a:rPr sz="900" b="0" spc="22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4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КРОКИ</a:t>
            </a:r>
            <a:endParaRPr sz="900" dirty="0">
              <a:latin typeface="Montserrat Thin"/>
              <a:cs typeface="Montserrat Thin"/>
            </a:endParaRPr>
          </a:p>
          <a:p>
            <a:pPr marL="231140" marR="326390">
              <a:lnSpc>
                <a:spcPct val="137900"/>
              </a:lnSpc>
              <a:spcBef>
                <a:spcPts val="5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5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Підготовка</a:t>
            </a:r>
            <a:r>
              <a:rPr sz="950" spc="7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проектно-</a:t>
            </a:r>
            <a:r>
              <a:rPr sz="950" spc="1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кошторисної</a:t>
            </a:r>
            <a:r>
              <a:rPr sz="950" spc="7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0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документації</a:t>
            </a:r>
            <a:r>
              <a:rPr sz="950" spc="7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0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950" spc="7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подання </a:t>
            </a:r>
            <a:r>
              <a:rPr sz="95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запитів</a:t>
            </a:r>
            <a:r>
              <a:rPr sz="9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на</a:t>
            </a:r>
            <a:r>
              <a:rPr sz="9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фінансування</a:t>
            </a:r>
            <a:r>
              <a:rPr sz="9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</a:t>
            </a:r>
            <a:r>
              <a:rPr sz="9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місцевого</a:t>
            </a:r>
            <a:r>
              <a:rPr sz="9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0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9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державного </a:t>
            </a:r>
            <a:r>
              <a:rPr sz="95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бюджетів</a:t>
            </a:r>
            <a:r>
              <a:rPr sz="9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30" dirty="0" err="1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на</a:t>
            </a:r>
            <a:r>
              <a:rPr sz="9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85" dirty="0" smtClean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202</a:t>
            </a:r>
            <a:r>
              <a:rPr lang="uk-UA" sz="950" spc="85" dirty="0" smtClean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6</a:t>
            </a:r>
            <a:r>
              <a:rPr sz="950" spc="50" dirty="0" smtClean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95" dirty="0" smtClean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р</a:t>
            </a:r>
            <a:r>
              <a:rPr lang="uk-UA" sz="950" spc="95" dirty="0" err="1" smtClean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ік</a:t>
            </a:r>
            <a:endParaRPr sz="950" dirty="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80029" y="2424737"/>
            <a:ext cx="3071495" cy="2044700"/>
            <a:chOff x="580029" y="2424737"/>
            <a:chExt cx="3071495" cy="2044700"/>
          </a:xfrm>
        </p:grpSpPr>
        <p:sp>
          <p:nvSpPr>
            <p:cNvPr id="12" name="object 12"/>
            <p:cNvSpPr/>
            <p:nvPr/>
          </p:nvSpPr>
          <p:spPr>
            <a:xfrm>
              <a:off x="580037" y="2424745"/>
              <a:ext cx="3071495" cy="2044700"/>
            </a:xfrm>
            <a:custGeom>
              <a:avLst/>
              <a:gdLst/>
              <a:ahLst/>
              <a:cxnLst/>
              <a:rect l="l" t="t" r="r" b="b"/>
              <a:pathLst>
                <a:path w="3071495" h="2044700">
                  <a:moveTo>
                    <a:pt x="3071344" y="2044393"/>
                  </a:moveTo>
                  <a:lnTo>
                    <a:pt x="0" y="2044393"/>
                  </a:lnTo>
                  <a:lnTo>
                    <a:pt x="0" y="0"/>
                  </a:lnTo>
                  <a:lnTo>
                    <a:pt x="3071344" y="0"/>
                  </a:lnTo>
                  <a:lnTo>
                    <a:pt x="3071344" y="2044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4791" y="2429500"/>
              <a:ext cx="3061970" cy="2035175"/>
            </a:xfrm>
            <a:custGeom>
              <a:avLst/>
              <a:gdLst/>
              <a:ahLst/>
              <a:cxnLst/>
              <a:rect l="l" t="t" r="r" b="b"/>
              <a:pathLst>
                <a:path w="3061970" h="2035175">
                  <a:moveTo>
                    <a:pt x="0" y="0"/>
                  </a:moveTo>
                  <a:lnTo>
                    <a:pt x="3061836" y="0"/>
                  </a:lnTo>
                  <a:lnTo>
                    <a:pt x="3061836" y="2034884"/>
                  </a:lnTo>
                  <a:lnTo>
                    <a:pt x="0" y="2034884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17757" y="2662465"/>
            <a:ext cx="304800" cy="304800"/>
          </a:xfrm>
          <a:prstGeom prst="rect">
            <a:avLst/>
          </a:prstGeom>
          <a:solidFill>
            <a:srgbClr val="1A2E44"/>
          </a:solidFill>
        </p:spPr>
        <p:txBody>
          <a:bodyPr vert="horz" wrap="square" lIns="0" tIns="66040" rIns="0" bIns="0" rtlCol="0">
            <a:spAutoFit/>
          </a:bodyPr>
          <a:lstStyle/>
          <a:p>
            <a:pPr marL="78740">
              <a:lnSpc>
                <a:spcPct val="100000"/>
              </a:lnSpc>
              <a:spcBef>
                <a:spcPts val="5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-2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01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7581" y="2673509"/>
            <a:ext cx="3014345" cy="11887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0325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Ремонтні</a:t>
            </a:r>
            <a:r>
              <a:rPr sz="1350" b="0" spc="10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роботи</a:t>
            </a:r>
            <a:endParaRPr sz="1350">
              <a:latin typeface="Montserrat Thin"/>
              <a:cs typeface="Montserrat Thin"/>
            </a:endParaRPr>
          </a:p>
          <a:p>
            <a:pPr marL="185420" marR="466725">
              <a:lnSpc>
                <a:spcPct val="124800"/>
              </a:lnSpc>
              <a:spcBef>
                <a:spcPts val="121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Необхідно</a:t>
            </a:r>
            <a:r>
              <a:rPr sz="1050" spc="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продовжити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заміну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лінолеуму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інших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приміщеннях </a:t>
            </a:r>
            <a:r>
              <a:rPr sz="10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закладу</a:t>
            </a:r>
            <a:r>
              <a:rPr sz="1050" spc="3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підтримки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чистоти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7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та </a:t>
            </a:r>
            <a:r>
              <a:rPr sz="1050" spc="9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безпеки.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89546" y="2424737"/>
            <a:ext cx="6295390" cy="2044700"/>
            <a:chOff x="589546" y="2424737"/>
            <a:chExt cx="6295390" cy="2044700"/>
          </a:xfrm>
        </p:grpSpPr>
        <p:sp>
          <p:nvSpPr>
            <p:cNvPr id="17" name="object 17"/>
            <p:cNvSpPr/>
            <p:nvPr/>
          </p:nvSpPr>
          <p:spPr>
            <a:xfrm>
              <a:off x="589546" y="2434254"/>
              <a:ext cx="38100" cy="2025650"/>
            </a:xfrm>
            <a:custGeom>
              <a:avLst/>
              <a:gdLst/>
              <a:ahLst/>
              <a:cxnLst/>
              <a:rect l="l" t="t" r="r" b="b"/>
              <a:pathLst>
                <a:path w="38100" h="2025650">
                  <a:moveTo>
                    <a:pt x="38035" y="2025375"/>
                  </a:moveTo>
                  <a:lnTo>
                    <a:pt x="0" y="2025375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2025375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803522" y="2424745"/>
              <a:ext cx="3081020" cy="2044700"/>
            </a:xfrm>
            <a:custGeom>
              <a:avLst/>
              <a:gdLst/>
              <a:ahLst/>
              <a:cxnLst/>
              <a:rect l="l" t="t" r="r" b="b"/>
              <a:pathLst>
                <a:path w="3081020" h="2044700">
                  <a:moveTo>
                    <a:pt x="3080853" y="2044393"/>
                  </a:moveTo>
                  <a:lnTo>
                    <a:pt x="0" y="2044393"/>
                  </a:lnTo>
                  <a:lnTo>
                    <a:pt x="0" y="0"/>
                  </a:lnTo>
                  <a:lnTo>
                    <a:pt x="3080853" y="0"/>
                  </a:lnTo>
                  <a:lnTo>
                    <a:pt x="3080853" y="2044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808277" y="2429500"/>
              <a:ext cx="3071495" cy="2035175"/>
            </a:xfrm>
            <a:custGeom>
              <a:avLst/>
              <a:gdLst/>
              <a:ahLst/>
              <a:cxnLst/>
              <a:rect l="l" t="t" r="r" b="b"/>
              <a:pathLst>
                <a:path w="3071495" h="2035175">
                  <a:moveTo>
                    <a:pt x="0" y="0"/>
                  </a:moveTo>
                  <a:lnTo>
                    <a:pt x="3071344" y="0"/>
                  </a:lnTo>
                  <a:lnTo>
                    <a:pt x="3071344" y="2034884"/>
                  </a:lnTo>
                  <a:lnTo>
                    <a:pt x="0" y="2034884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041243" y="2662465"/>
            <a:ext cx="304800" cy="304800"/>
          </a:xfrm>
          <a:prstGeom prst="rect">
            <a:avLst/>
          </a:prstGeom>
          <a:solidFill>
            <a:srgbClr val="1A2E44"/>
          </a:solidFill>
        </p:spPr>
        <p:txBody>
          <a:bodyPr vert="horz" wrap="square" lIns="0" tIns="6604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5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7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02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51066" y="2673509"/>
            <a:ext cx="3023870" cy="11887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096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Санітарні</a:t>
            </a:r>
            <a:r>
              <a:rPr sz="1350" b="0" spc="1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умови</a:t>
            </a:r>
            <a:endParaRPr sz="1350">
              <a:latin typeface="Montserrat Thin"/>
              <a:cs typeface="Montserrat Thin"/>
            </a:endParaRPr>
          </a:p>
          <a:p>
            <a:pPr marL="191135" marR="411480">
              <a:lnSpc>
                <a:spcPct val="124800"/>
              </a:lnSpc>
              <a:spcBef>
                <a:spcPts val="121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Обладнання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внутрішнього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8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туалету </a:t>
            </a: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на</a:t>
            </a:r>
            <a:r>
              <a:rPr sz="1050" spc="3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першому</a:t>
            </a:r>
            <a:r>
              <a:rPr sz="1050" spc="3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поверсі</a:t>
            </a:r>
            <a:r>
              <a:rPr sz="1050" spc="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8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будівлі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відповідно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до</a:t>
            </a:r>
            <a:r>
              <a:rPr sz="10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інклюзивних </a:t>
            </a:r>
            <a:r>
              <a:rPr sz="1050" spc="8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стандартів.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80029" y="2434254"/>
            <a:ext cx="3271520" cy="4032250"/>
            <a:chOff x="580029" y="2434254"/>
            <a:chExt cx="3271520" cy="4032250"/>
          </a:xfrm>
        </p:grpSpPr>
        <p:sp>
          <p:nvSpPr>
            <p:cNvPr id="23" name="object 23"/>
            <p:cNvSpPr/>
            <p:nvPr/>
          </p:nvSpPr>
          <p:spPr>
            <a:xfrm>
              <a:off x="3813031" y="2434254"/>
              <a:ext cx="38100" cy="2025650"/>
            </a:xfrm>
            <a:custGeom>
              <a:avLst/>
              <a:gdLst/>
              <a:ahLst/>
              <a:cxnLst/>
              <a:rect l="l" t="t" r="r" b="b"/>
              <a:pathLst>
                <a:path w="38100" h="2025650">
                  <a:moveTo>
                    <a:pt x="38035" y="2025375"/>
                  </a:moveTo>
                  <a:lnTo>
                    <a:pt x="0" y="2025375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2025375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80037" y="4621280"/>
              <a:ext cx="3071495" cy="1845310"/>
            </a:xfrm>
            <a:custGeom>
              <a:avLst/>
              <a:gdLst/>
              <a:ahLst/>
              <a:cxnLst/>
              <a:rect l="l" t="t" r="r" b="b"/>
              <a:pathLst>
                <a:path w="3071495" h="1845310">
                  <a:moveTo>
                    <a:pt x="3071344" y="1844708"/>
                  </a:moveTo>
                  <a:lnTo>
                    <a:pt x="0" y="1844708"/>
                  </a:lnTo>
                  <a:lnTo>
                    <a:pt x="0" y="0"/>
                  </a:lnTo>
                  <a:lnTo>
                    <a:pt x="3071344" y="0"/>
                  </a:lnTo>
                  <a:lnTo>
                    <a:pt x="3071344" y="1844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84791" y="4626034"/>
              <a:ext cx="3061970" cy="1835785"/>
            </a:xfrm>
            <a:custGeom>
              <a:avLst/>
              <a:gdLst/>
              <a:ahLst/>
              <a:cxnLst/>
              <a:rect l="l" t="t" r="r" b="b"/>
              <a:pathLst>
                <a:path w="3061970" h="1835785">
                  <a:moveTo>
                    <a:pt x="0" y="0"/>
                  </a:moveTo>
                  <a:lnTo>
                    <a:pt x="3061836" y="0"/>
                  </a:lnTo>
                  <a:lnTo>
                    <a:pt x="3061836" y="1835199"/>
                  </a:lnTo>
                  <a:lnTo>
                    <a:pt x="0" y="1835199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17757" y="4859000"/>
            <a:ext cx="304800" cy="304800"/>
          </a:xfrm>
          <a:prstGeom prst="rect">
            <a:avLst/>
          </a:prstGeom>
          <a:solidFill>
            <a:srgbClr val="1A2E44"/>
          </a:solidFill>
        </p:spPr>
        <p:txBody>
          <a:bodyPr vert="horz" wrap="square" lIns="0" tIns="6604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5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6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03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27581" y="4870044"/>
            <a:ext cx="3014345" cy="9886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0325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Безпека</a:t>
            </a:r>
            <a:r>
              <a:rPr sz="1350" b="0" spc="1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території</a:t>
            </a:r>
            <a:endParaRPr sz="1350">
              <a:latin typeface="Montserrat Thin"/>
              <a:cs typeface="Montserrat Thin"/>
            </a:endParaRPr>
          </a:p>
          <a:p>
            <a:pPr marL="185420" marR="614680">
              <a:lnSpc>
                <a:spcPct val="124800"/>
              </a:lnSpc>
              <a:spcBef>
                <a:spcPts val="121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Встановлення</a:t>
            </a:r>
            <a:r>
              <a:rPr sz="1050" spc="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сучасної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огорожі </a:t>
            </a: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навколо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закладу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захисту території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контролю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8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доступу.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89546" y="4621272"/>
            <a:ext cx="6295390" cy="1845310"/>
            <a:chOff x="589546" y="4621272"/>
            <a:chExt cx="6295390" cy="1845310"/>
          </a:xfrm>
        </p:grpSpPr>
        <p:sp>
          <p:nvSpPr>
            <p:cNvPr id="29" name="object 29"/>
            <p:cNvSpPr/>
            <p:nvPr/>
          </p:nvSpPr>
          <p:spPr>
            <a:xfrm>
              <a:off x="589546" y="4630789"/>
              <a:ext cx="38100" cy="1826260"/>
            </a:xfrm>
            <a:custGeom>
              <a:avLst/>
              <a:gdLst/>
              <a:ahLst/>
              <a:cxnLst/>
              <a:rect l="l" t="t" r="r" b="b"/>
              <a:pathLst>
                <a:path w="38100" h="1826260">
                  <a:moveTo>
                    <a:pt x="38035" y="1825691"/>
                  </a:moveTo>
                  <a:lnTo>
                    <a:pt x="0" y="1825691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1825691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803522" y="4621280"/>
              <a:ext cx="3081020" cy="1845310"/>
            </a:xfrm>
            <a:custGeom>
              <a:avLst/>
              <a:gdLst/>
              <a:ahLst/>
              <a:cxnLst/>
              <a:rect l="l" t="t" r="r" b="b"/>
              <a:pathLst>
                <a:path w="3081020" h="1845310">
                  <a:moveTo>
                    <a:pt x="3080853" y="1844708"/>
                  </a:moveTo>
                  <a:lnTo>
                    <a:pt x="0" y="1844708"/>
                  </a:lnTo>
                  <a:lnTo>
                    <a:pt x="0" y="0"/>
                  </a:lnTo>
                  <a:lnTo>
                    <a:pt x="3080853" y="0"/>
                  </a:lnTo>
                  <a:lnTo>
                    <a:pt x="3080853" y="1844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808277" y="4626034"/>
              <a:ext cx="3071495" cy="1835785"/>
            </a:xfrm>
            <a:custGeom>
              <a:avLst/>
              <a:gdLst/>
              <a:ahLst/>
              <a:cxnLst/>
              <a:rect l="l" t="t" r="r" b="b"/>
              <a:pathLst>
                <a:path w="3071495" h="1835785">
                  <a:moveTo>
                    <a:pt x="0" y="0"/>
                  </a:moveTo>
                  <a:lnTo>
                    <a:pt x="3071344" y="0"/>
                  </a:lnTo>
                  <a:lnTo>
                    <a:pt x="3071344" y="1835199"/>
                  </a:lnTo>
                  <a:lnTo>
                    <a:pt x="0" y="1835199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041243" y="4859000"/>
            <a:ext cx="304800" cy="304800"/>
          </a:xfrm>
          <a:prstGeom prst="rect">
            <a:avLst/>
          </a:prstGeom>
          <a:solidFill>
            <a:srgbClr val="1A2E44"/>
          </a:solidFill>
        </p:spPr>
        <p:txBody>
          <a:bodyPr vert="horz" wrap="square" lIns="0" tIns="66040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5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2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04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51066" y="4870044"/>
            <a:ext cx="3023870" cy="9886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096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Навчальне</a:t>
            </a:r>
            <a:r>
              <a:rPr sz="1350" b="0" spc="1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середовище</a:t>
            </a:r>
            <a:endParaRPr sz="1350">
              <a:latin typeface="Montserrat Thin"/>
              <a:cs typeface="Montserrat Thin"/>
            </a:endParaRPr>
          </a:p>
          <a:p>
            <a:pPr marL="191135" marR="364490">
              <a:lnSpc>
                <a:spcPct val="124800"/>
              </a:lnSpc>
              <a:spcBef>
                <a:spcPts val="121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Приведення</a:t>
            </a:r>
            <a:r>
              <a:rPr sz="105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матеріально-</a:t>
            </a:r>
            <a:r>
              <a:rPr sz="1050" spc="8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технічної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бази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предметних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кабінетів</a:t>
            </a:r>
            <a:r>
              <a:rPr sz="10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7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до </a:t>
            </a: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сучасних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стандартів</a:t>
            </a:r>
            <a:r>
              <a:rPr sz="10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НУШ.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813031" y="1711585"/>
            <a:ext cx="7797800" cy="4745355"/>
            <a:chOff x="3813031" y="1711585"/>
            <a:chExt cx="7797800" cy="4745355"/>
          </a:xfrm>
        </p:grpSpPr>
        <p:sp>
          <p:nvSpPr>
            <p:cNvPr id="35" name="object 35"/>
            <p:cNvSpPr/>
            <p:nvPr/>
          </p:nvSpPr>
          <p:spPr>
            <a:xfrm>
              <a:off x="3813031" y="4630789"/>
              <a:ext cx="38100" cy="1826260"/>
            </a:xfrm>
            <a:custGeom>
              <a:avLst/>
              <a:gdLst/>
              <a:ahLst/>
              <a:cxnLst/>
              <a:rect l="l" t="t" r="r" b="b"/>
              <a:pathLst>
                <a:path w="38100" h="1826260">
                  <a:moveTo>
                    <a:pt x="38035" y="1825691"/>
                  </a:moveTo>
                  <a:lnTo>
                    <a:pt x="0" y="1825691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1825691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8658" y="1711585"/>
              <a:ext cx="4421595" cy="319495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198167" y="1721094"/>
              <a:ext cx="4403090" cy="3176270"/>
            </a:xfrm>
            <a:custGeom>
              <a:avLst/>
              <a:gdLst/>
              <a:ahLst/>
              <a:cxnLst/>
              <a:rect l="l" t="t" r="r" b="b"/>
              <a:pathLst>
                <a:path w="4403090" h="3176270">
                  <a:moveTo>
                    <a:pt x="4402577" y="3175941"/>
                  </a:moveTo>
                  <a:lnTo>
                    <a:pt x="0" y="3175941"/>
                  </a:lnTo>
                  <a:lnTo>
                    <a:pt x="0" y="0"/>
                  </a:lnTo>
                  <a:lnTo>
                    <a:pt x="4402577" y="0"/>
                  </a:lnTo>
                  <a:lnTo>
                    <a:pt x="4402577" y="3175941"/>
                  </a:lnTo>
                  <a:close/>
                </a:path>
              </a:pathLst>
            </a:custGeom>
            <a:solidFill>
              <a:srgbClr val="1A2E44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98167" y="3841558"/>
              <a:ext cx="4403090" cy="1056005"/>
            </a:xfrm>
            <a:custGeom>
              <a:avLst/>
              <a:gdLst/>
              <a:ahLst/>
              <a:cxnLst/>
              <a:rect l="l" t="t" r="r" b="b"/>
              <a:pathLst>
                <a:path w="4403090" h="1056004">
                  <a:moveTo>
                    <a:pt x="4402577" y="1055477"/>
                  </a:moveTo>
                  <a:lnTo>
                    <a:pt x="0" y="1055477"/>
                  </a:lnTo>
                  <a:lnTo>
                    <a:pt x="0" y="0"/>
                  </a:lnTo>
                  <a:lnTo>
                    <a:pt x="4402577" y="0"/>
                  </a:lnTo>
                  <a:lnTo>
                    <a:pt x="4402577" y="1055477"/>
                  </a:lnTo>
                  <a:close/>
                </a:path>
              </a:pathLst>
            </a:custGeom>
            <a:solidFill>
              <a:srgbClr val="1A2E44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7198167" y="1721094"/>
            <a:ext cx="4403090" cy="3176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0"/>
              </a:spcBef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 marL="226060" marR="598170">
              <a:lnSpc>
                <a:spcPct val="1248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1050" spc="10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"Модернізація</a:t>
            </a:r>
            <a:r>
              <a:rPr sz="1050" spc="4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—</a:t>
            </a:r>
            <a:r>
              <a:rPr sz="1050" spc="4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це</a:t>
            </a:r>
            <a:r>
              <a:rPr sz="1050" spc="4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не</a:t>
            </a:r>
            <a:r>
              <a:rPr sz="1050" spc="4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просто</a:t>
            </a:r>
            <a:r>
              <a:rPr sz="1050" spc="4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ремонт,</a:t>
            </a:r>
            <a:r>
              <a:rPr sz="1050" spc="4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а</a:t>
            </a:r>
            <a:r>
              <a:rPr sz="1050" spc="4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створення </a:t>
            </a:r>
            <a:r>
              <a:rPr sz="1050" spc="12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простору</a:t>
            </a:r>
            <a:r>
              <a:rPr sz="1050" spc="4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050" spc="4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натхнення</a:t>
            </a:r>
            <a:r>
              <a:rPr sz="1050" spc="4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050" spc="4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розвитку</a:t>
            </a:r>
            <a:r>
              <a:rPr sz="1050" spc="4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майбутнього </a:t>
            </a:r>
            <a:r>
              <a:rPr sz="1050" spc="7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покоління."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658" y="1343010"/>
            <a:ext cx="4416072" cy="3730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08" y="0"/>
            <a:ext cx="12169775" cy="6837045"/>
            <a:chOff x="9508" y="0"/>
            <a:chExt cx="12169775" cy="6837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08" y="0"/>
              <a:ext cx="12169692" cy="6836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08" y="0"/>
              <a:ext cx="12169691" cy="68368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70213" y="827266"/>
              <a:ext cx="456565" cy="19050"/>
            </a:xfrm>
            <a:custGeom>
              <a:avLst/>
              <a:gdLst/>
              <a:ahLst/>
              <a:cxnLst/>
              <a:rect l="l" t="t" r="r" b="b"/>
              <a:pathLst>
                <a:path w="456565" h="19050">
                  <a:moveTo>
                    <a:pt x="456422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456422" y="0"/>
                  </a:lnTo>
                  <a:lnTo>
                    <a:pt x="456422" y="19017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361322" y="748004"/>
            <a:ext cx="4398264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17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Р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О</a:t>
            </a:r>
            <a:r>
              <a:rPr sz="900" spc="4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3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З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Б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И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8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Ш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І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8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В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6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С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Ь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4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К</a:t>
            </a:r>
            <a:r>
              <a:rPr sz="900" spc="3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4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А</a:t>
            </a:r>
            <a:r>
              <a:rPr sz="900" spc="17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sz="900" spc="12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Г</a:t>
            </a:r>
            <a:r>
              <a:rPr sz="900" spc="6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І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8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М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7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Н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4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А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3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З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І</a:t>
            </a:r>
            <a:r>
              <a:rPr sz="900" spc="4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5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Я</a:t>
            </a:r>
            <a:r>
              <a:rPr sz="900" spc="17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sz="90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•</a:t>
            </a:r>
            <a:r>
              <a:rPr sz="900" spc="17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sz="900" spc="5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2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4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0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5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2</a:t>
            </a:r>
            <a:r>
              <a:rPr sz="900" spc="6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752758" y="1099830"/>
            <a:ext cx="7228586" cy="11664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450" b="1" spc="78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ДЯКУЄМО</a:t>
            </a:r>
            <a:endParaRPr sz="7450" b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2758" y="1908079"/>
            <a:ext cx="8420735" cy="11664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450" spc="96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ЗА</a:t>
            </a:r>
            <a:r>
              <a:rPr sz="7450" spc="-47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450" spc="55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УВАГУ!</a:t>
            </a:r>
            <a:endParaRPr sz="745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19761" y="3318573"/>
            <a:ext cx="6360118" cy="2767330"/>
            <a:chOff x="770213" y="3318573"/>
            <a:chExt cx="6209665" cy="2767330"/>
          </a:xfrm>
        </p:grpSpPr>
        <p:sp>
          <p:nvSpPr>
            <p:cNvPr id="10" name="object 10"/>
            <p:cNvSpPr/>
            <p:nvPr/>
          </p:nvSpPr>
          <p:spPr>
            <a:xfrm>
              <a:off x="770213" y="3318573"/>
              <a:ext cx="28575" cy="998855"/>
            </a:xfrm>
            <a:custGeom>
              <a:avLst/>
              <a:gdLst/>
              <a:ahLst/>
              <a:cxnLst/>
              <a:rect l="l" t="t" r="r" b="b"/>
              <a:pathLst>
                <a:path w="28575" h="998854">
                  <a:moveTo>
                    <a:pt x="28526" y="998424"/>
                  </a:moveTo>
                  <a:lnTo>
                    <a:pt x="0" y="998424"/>
                  </a:lnTo>
                  <a:lnTo>
                    <a:pt x="0" y="0"/>
                  </a:lnTo>
                  <a:lnTo>
                    <a:pt x="28526" y="0"/>
                  </a:lnTo>
                  <a:lnTo>
                    <a:pt x="28526" y="998424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0213" y="4735386"/>
              <a:ext cx="6209665" cy="1350645"/>
            </a:xfrm>
            <a:custGeom>
              <a:avLst/>
              <a:gdLst/>
              <a:ahLst/>
              <a:cxnLst/>
              <a:rect l="l" t="t" r="r" b="b"/>
              <a:pathLst>
                <a:path w="6209665" h="1350645">
                  <a:moveTo>
                    <a:pt x="6209251" y="1350250"/>
                  </a:moveTo>
                  <a:lnTo>
                    <a:pt x="0" y="1350250"/>
                  </a:lnTo>
                  <a:lnTo>
                    <a:pt x="0" y="0"/>
                  </a:lnTo>
                  <a:lnTo>
                    <a:pt x="6209251" y="0"/>
                  </a:lnTo>
                  <a:lnTo>
                    <a:pt x="6209251" y="135025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70213" y="4735386"/>
              <a:ext cx="38100" cy="1350645"/>
            </a:xfrm>
            <a:custGeom>
              <a:avLst/>
              <a:gdLst/>
              <a:ahLst/>
              <a:cxnLst/>
              <a:rect l="l" t="t" r="r" b="b"/>
              <a:pathLst>
                <a:path w="38100" h="1350645">
                  <a:moveTo>
                    <a:pt x="38035" y="1350250"/>
                  </a:moveTo>
                  <a:lnTo>
                    <a:pt x="0" y="1350250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1350250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08248" y="3220720"/>
            <a:ext cx="6913352" cy="140076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" rIns="0" bIns="0" rtlCol="0">
            <a:spAutoFit/>
          </a:bodyPr>
          <a:lstStyle/>
          <a:p>
            <a:pPr marL="12700" marR="5080">
              <a:lnSpc>
                <a:spcPct val="104000"/>
              </a:lnSpc>
              <a:spcBef>
                <a:spcPts val="1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b="1" spc="21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Розбишівська</a:t>
            </a:r>
            <a:r>
              <a:rPr b="1" spc="7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b="1" spc="18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гімназія</a:t>
            </a:r>
            <a:r>
              <a:rPr b="1" spc="7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b="1" spc="204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продовжує</a:t>
            </a:r>
            <a:r>
              <a:rPr b="1" spc="8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b="1" spc="21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розвиватися</a:t>
            </a:r>
            <a:r>
              <a:rPr b="1" spc="7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b="1" spc="19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заради </a:t>
            </a:r>
            <a:r>
              <a:rPr b="1" spc="19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майбутнього</a:t>
            </a:r>
            <a:r>
              <a:rPr b="1" spc="10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b="1" spc="11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дітей.</a:t>
            </a:r>
            <a:endParaRPr b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1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b="1" spc="1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"Працюємо</a:t>
            </a:r>
            <a:r>
              <a:rPr b="1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b="1" spc="15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заради</a:t>
            </a:r>
            <a:r>
              <a:rPr b="1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b="1" spc="17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перемоги</a:t>
            </a:r>
            <a:r>
              <a:rPr b="1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b="1" spc="12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b="1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b="1" spc="12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успіху</a:t>
            </a:r>
            <a:r>
              <a:rPr b="1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b="1" spc="14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кожного</a:t>
            </a:r>
            <a:r>
              <a:rPr b="1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b="1" spc="10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учня"</a:t>
            </a:r>
            <a:endParaRPr b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8248" y="4981325"/>
            <a:ext cx="6913352" cy="11494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299085" marR="339725">
              <a:lnSpc>
                <a:spcPct val="1352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400" b="1" spc="14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Ми</a:t>
            </a:r>
            <a:r>
              <a:rPr sz="1400" b="1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7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щиро</a:t>
            </a:r>
            <a:r>
              <a:rPr sz="1400" b="1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2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вдячні</a:t>
            </a:r>
            <a:r>
              <a:rPr sz="1400" b="1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2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Сергіївській</a:t>
            </a:r>
            <a:r>
              <a:rPr sz="1400" b="1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14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сільській</a:t>
            </a:r>
            <a:r>
              <a:rPr sz="1400" b="1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8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раді,</a:t>
            </a:r>
            <a:r>
              <a:rPr sz="1400" b="1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9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батькам,</a:t>
            </a:r>
            <a:r>
              <a:rPr sz="1400" b="1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4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спонсорам</a:t>
            </a:r>
            <a:r>
              <a:rPr sz="1400" b="1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8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та </a:t>
            </a:r>
            <a:r>
              <a:rPr sz="1400" b="1" spc="13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всьому</a:t>
            </a:r>
            <a:r>
              <a:rPr sz="1400" b="1" spc="5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2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колективу</a:t>
            </a:r>
            <a:r>
              <a:rPr sz="1400" b="1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2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за</a:t>
            </a:r>
            <a:r>
              <a:rPr sz="1400" b="1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3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спільну</a:t>
            </a:r>
            <a:r>
              <a:rPr sz="1400" b="1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3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роботу</a:t>
            </a:r>
            <a:r>
              <a:rPr sz="1400" b="1" spc="5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2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у</a:t>
            </a:r>
            <a:r>
              <a:rPr sz="1400" b="1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9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2025</a:t>
            </a:r>
            <a:r>
              <a:rPr sz="1400" b="1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9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році.</a:t>
            </a:r>
            <a:r>
              <a:rPr sz="1400" b="1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3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Разом</a:t>
            </a:r>
            <a:r>
              <a:rPr sz="1400" b="1" spc="5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4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ми</a:t>
            </a:r>
            <a:r>
              <a:rPr sz="1400" b="1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3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створюємо </a:t>
            </a:r>
            <a:r>
              <a:rPr sz="1400" b="1" spc="14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безпечне</a:t>
            </a:r>
            <a:r>
              <a:rPr sz="1400" b="1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1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400" b="1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4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сучасне</a:t>
            </a:r>
            <a:r>
              <a:rPr sz="1400" b="1" spc="60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2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освітнє</a:t>
            </a:r>
            <a:r>
              <a:rPr sz="1400" b="1" spc="55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1" spc="114" dirty="0">
                <a:solidFill>
                  <a:schemeClr val="bg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середовище!</a:t>
            </a:r>
            <a:endParaRPr sz="1400" b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31976" y="4988932"/>
            <a:ext cx="5263769" cy="14865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550" spc="770" dirty="0">
                <a:solidFill>
                  <a:srgbClr val="F9E4D1"/>
                </a:solidFill>
                <a:latin typeface="Montserrat"/>
                <a:ea typeface="Montserrat"/>
                <a:cs typeface="Montserrat"/>
              </a:rPr>
              <a:t>2025</a:t>
            </a:r>
            <a:endParaRPr sz="955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3778" y="304291"/>
            <a:ext cx="11562715" cy="6238240"/>
          </a:xfrm>
          <a:custGeom>
            <a:avLst/>
            <a:gdLst/>
            <a:ahLst/>
            <a:cxnLst/>
            <a:rect l="l" t="t" r="r" b="b"/>
            <a:pathLst>
              <a:path w="11562715" h="6238240">
                <a:moveTo>
                  <a:pt x="456425" y="0"/>
                </a:moveTo>
                <a:lnTo>
                  <a:pt x="19024" y="0"/>
                </a:lnTo>
                <a:lnTo>
                  <a:pt x="0" y="0"/>
                </a:lnTo>
                <a:lnTo>
                  <a:pt x="0" y="456425"/>
                </a:lnTo>
                <a:lnTo>
                  <a:pt x="19024" y="456425"/>
                </a:lnTo>
                <a:lnTo>
                  <a:pt x="19024" y="19011"/>
                </a:lnTo>
                <a:lnTo>
                  <a:pt x="456425" y="19011"/>
                </a:lnTo>
                <a:lnTo>
                  <a:pt x="456425" y="0"/>
                </a:lnTo>
                <a:close/>
              </a:path>
              <a:path w="11562715" h="6238240">
                <a:moveTo>
                  <a:pt x="11562715" y="5781345"/>
                </a:moveTo>
                <a:lnTo>
                  <a:pt x="11543703" y="5781345"/>
                </a:lnTo>
                <a:lnTo>
                  <a:pt x="11543703" y="6218758"/>
                </a:lnTo>
                <a:lnTo>
                  <a:pt x="11106290" y="6218758"/>
                </a:lnTo>
                <a:lnTo>
                  <a:pt x="11106290" y="6237770"/>
                </a:lnTo>
                <a:lnTo>
                  <a:pt x="11543703" y="6237770"/>
                </a:lnTo>
                <a:lnTo>
                  <a:pt x="11562715" y="6237770"/>
                </a:lnTo>
                <a:lnTo>
                  <a:pt x="11562715" y="5781345"/>
                </a:lnTo>
                <a:close/>
              </a:path>
            </a:pathLst>
          </a:custGeom>
          <a:solidFill>
            <a:srgbClr val="E67D21">
              <a:alpha val="30198"/>
            </a:srgbClr>
          </a:solidFill>
        </p:spPr>
        <p:txBody>
          <a:bodyPr wrap="square" lIns="0" tIns="0" rIns="0" bIns="0" rtlCol="0"/>
          <a:lstStyle/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49" y="1326821"/>
            <a:ext cx="6323353" cy="4231418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7620" y="14605"/>
            <a:ext cx="12171680" cy="6837045"/>
            <a:chOff x="9508" y="0"/>
            <a:chExt cx="12171680" cy="6837045"/>
          </a:xfrm>
        </p:grpSpPr>
        <p:sp>
          <p:nvSpPr>
            <p:cNvPr id="3" name="object 3"/>
            <p:cNvSpPr/>
            <p:nvPr/>
          </p:nvSpPr>
          <p:spPr>
            <a:xfrm>
              <a:off x="7084061" y="0"/>
              <a:ext cx="5095240" cy="5016500"/>
            </a:xfrm>
            <a:custGeom>
              <a:avLst/>
              <a:gdLst/>
              <a:ahLst/>
              <a:cxnLst/>
              <a:rect l="l" t="t" r="r" b="b"/>
              <a:pathLst>
                <a:path w="5095240" h="5016500">
                  <a:moveTo>
                    <a:pt x="3780633" y="4864099"/>
                  </a:moveTo>
                  <a:lnTo>
                    <a:pt x="1924650" y="4864099"/>
                  </a:lnTo>
                  <a:lnTo>
                    <a:pt x="1696633" y="4775199"/>
                  </a:lnTo>
                  <a:lnTo>
                    <a:pt x="1664720" y="4749799"/>
                  </a:lnTo>
                  <a:lnTo>
                    <a:pt x="1538892" y="4698999"/>
                  </a:lnTo>
                  <a:lnTo>
                    <a:pt x="1507916" y="4673599"/>
                  </a:lnTo>
                  <a:lnTo>
                    <a:pt x="1446579" y="4648199"/>
                  </a:lnTo>
                  <a:lnTo>
                    <a:pt x="1416229" y="4622799"/>
                  </a:lnTo>
                  <a:lnTo>
                    <a:pt x="1386090" y="4610099"/>
                  </a:lnTo>
                  <a:lnTo>
                    <a:pt x="1356172" y="4584699"/>
                  </a:lnTo>
                  <a:lnTo>
                    <a:pt x="1326484" y="4571999"/>
                  </a:lnTo>
                  <a:lnTo>
                    <a:pt x="1297026" y="4546599"/>
                  </a:lnTo>
                  <a:lnTo>
                    <a:pt x="1267798" y="4533899"/>
                  </a:lnTo>
                  <a:lnTo>
                    <a:pt x="1238808" y="4508499"/>
                  </a:lnTo>
                  <a:lnTo>
                    <a:pt x="1210066" y="4495799"/>
                  </a:lnTo>
                  <a:lnTo>
                    <a:pt x="1181572" y="4470399"/>
                  </a:lnTo>
                  <a:lnTo>
                    <a:pt x="1153324" y="4457699"/>
                  </a:lnTo>
                  <a:lnTo>
                    <a:pt x="1097606" y="4406899"/>
                  </a:lnTo>
                  <a:lnTo>
                    <a:pt x="1070143" y="4394199"/>
                  </a:lnTo>
                  <a:lnTo>
                    <a:pt x="1042945" y="4368799"/>
                  </a:lnTo>
                  <a:lnTo>
                    <a:pt x="989373" y="4317999"/>
                  </a:lnTo>
                  <a:lnTo>
                    <a:pt x="963008" y="4292599"/>
                  </a:lnTo>
                  <a:lnTo>
                    <a:pt x="936923" y="4279899"/>
                  </a:lnTo>
                  <a:lnTo>
                    <a:pt x="885628" y="4229099"/>
                  </a:lnTo>
                  <a:lnTo>
                    <a:pt x="835519" y="4178299"/>
                  </a:lnTo>
                  <a:lnTo>
                    <a:pt x="786624" y="4127499"/>
                  </a:lnTo>
                  <a:lnTo>
                    <a:pt x="738973" y="4076699"/>
                  </a:lnTo>
                  <a:lnTo>
                    <a:pt x="692596" y="4025899"/>
                  </a:lnTo>
                  <a:lnTo>
                    <a:pt x="647519" y="3975099"/>
                  </a:lnTo>
                  <a:lnTo>
                    <a:pt x="603771" y="3911599"/>
                  </a:lnTo>
                  <a:lnTo>
                    <a:pt x="582405" y="3886199"/>
                  </a:lnTo>
                  <a:lnTo>
                    <a:pt x="561378" y="3860799"/>
                  </a:lnTo>
                  <a:lnTo>
                    <a:pt x="540695" y="3835399"/>
                  </a:lnTo>
                  <a:lnTo>
                    <a:pt x="520364" y="3809999"/>
                  </a:lnTo>
                  <a:lnTo>
                    <a:pt x="500384" y="3771899"/>
                  </a:lnTo>
                  <a:lnTo>
                    <a:pt x="480755" y="3746499"/>
                  </a:lnTo>
                  <a:lnTo>
                    <a:pt x="461483" y="3721099"/>
                  </a:lnTo>
                  <a:lnTo>
                    <a:pt x="442575" y="3682999"/>
                  </a:lnTo>
                  <a:lnTo>
                    <a:pt x="424030" y="3657599"/>
                  </a:lnTo>
                  <a:lnTo>
                    <a:pt x="405847" y="3632199"/>
                  </a:lnTo>
                  <a:lnTo>
                    <a:pt x="388034" y="3594099"/>
                  </a:lnTo>
                  <a:lnTo>
                    <a:pt x="370593" y="3568699"/>
                  </a:lnTo>
                  <a:lnTo>
                    <a:pt x="353527" y="3543299"/>
                  </a:lnTo>
                  <a:lnTo>
                    <a:pt x="336835" y="3505199"/>
                  </a:lnTo>
                  <a:lnTo>
                    <a:pt x="320521" y="3479799"/>
                  </a:lnTo>
                  <a:lnTo>
                    <a:pt x="304591" y="3441699"/>
                  </a:lnTo>
                  <a:lnTo>
                    <a:pt x="289045" y="3416299"/>
                  </a:lnTo>
                  <a:lnTo>
                    <a:pt x="273882" y="3378199"/>
                  </a:lnTo>
                  <a:lnTo>
                    <a:pt x="259108" y="3352799"/>
                  </a:lnTo>
                  <a:lnTo>
                    <a:pt x="244727" y="3314699"/>
                  </a:lnTo>
                  <a:lnTo>
                    <a:pt x="230738" y="3289299"/>
                  </a:lnTo>
                  <a:lnTo>
                    <a:pt x="217143" y="3251199"/>
                  </a:lnTo>
                  <a:lnTo>
                    <a:pt x="203944" y="3225799"/>
                  </a:lnTo>
                  <a:lnTo>
                    <a:pt x="191146" y="3187699"/>
                  </a:lnTo>
                  <a:lnTo>
                    <a:pt x="178749" y="3149599"/>
                  </a:lnTo>
                  <a:lnTo>
                    <a:pt x="166753" y="3124199"/>
                  </a:lnTo>
                  <a:lnTo>
                    <a:pt x="155161" y="3086099"/>
                  </a:lnTo>
                  <a:lnTo>
                    <a:pt x="143977" y="3060699"/>
                  </a:lnTo>
                  <a:lnTo>
                    <a:pt x="133201" y="3022599"/>
                  </a:lnTo>
                  <a:lnTo>
                    <a:pt x="122833" y="2984499"/>
                  </a:lnTo>
                  <a:lnTo>
                    <a:pt x="112876" y="2959099"/>
                  </a:lnTo>
                  <a:lnTo>
                    <a:pt x="103332" y="2920999"/>
                  </a:lnTo>
                  <a:lnTo>
                    <a:pt x="94203" y="2882899"/>
                  </a:lnTo>
                  <a:lnTo>
                    <a:pt x="85489" y="2857499"/>
                  </a:lnTo>
                  <a:lnTo>
                    <a:pt x="77191" y="2819399"/>
                  </a:lnTo>
                  <a:lnTo>
                    <a:pt x="69312" y="2781299"/>
                  </a:lnTo>
                  <a:lnTo>
                    <a:pt x="61852" y="2755899"/>
                  </a:lnTo>
                  <a:lnTo>
                    <a:pt x="54811" y="2717799"/>
                  </a:lnTo>
                  <a:lnTo>
                    <a:pt x="48192" y="2679699"/>
                  </a:lnTo>
                  <a:lnTo>
                    <a:pt x="41997" y="2654299"/>
                  </a:lnTo>
                  <a:lnTo>
                    <a:pt x="36224" y="2616199"/>
                  </a:lnTo>
                  <a:lnTo>
                    <a:pt x="30875" y="2578099"/>
                  </a:lnTo>
                  <a:lnTo>
                    <a:pt x="25950" y="2539999"/>
                  </a:lnTo>
                  <a:lnTo>
                    <a:pt x="21453" y="2514599"/>
                  </a:lnTo>
                  <a:lnTo>
                    <a:pt x="17381" y="2476499"/>
                  </a:lnTo>
                  <a:lnTo>
                    <a:pt x="13736" y="2438399"/>
                  </a:lnTo>
                  <a:lnTo>
                    <a:pt x="10518" y="2400299"/>
                  </a:lnTo>
                  <a:lnTo>
                    <a:pt x="7729" y="2374899"/>
                  </a:lnTo>
                  <a:lnTo>
                    <a:pt x="5368" y="2336799"/>
                  </a:lnTo>
                  <a:lnTo>
                    <a:pt x="3436" y="2298699"/>
                  </a:lnTo>
                  <a:lnTo>
                    <a:pt x="1933" y="2260599"/>
                  </a:lnTo>
                  <a:lnTo>
                    <a:pt x="859" y="2235199"/>
                  </a:lnTo>
                  <a:lnTo>
                    <a:pt x="214" y="2197099"/>
                  </a:lnTo>
                  <a:lnTo>
                    <a:pt x="0" y="2158999"/>
                  </a:lnTo>
                  <a:lnTo>
                    <a:pt x="214" y="2120899"/>
                  </a:lnTo>
                  <a:lnTo>
                    <a:pt x="1933" y="2057399"/>
                  </a:lnTo>
                  <a:lnTo>
                    <a:pt x="3436" y="2019299"/>
                  </a:lnTo>
                  <a:lnTo>
                    <a:pt x="5368" y="1981199"/>
                  </a:lnTo>
                  <a:lnTo>
                    <a:pt x="7729" y="1955799"/>
                  </a:lnTo>
                  <a:lnTo>
                    <a:pt x="10518" y="1917699"/>
                  </a:lnTo>
                  <a:lnTo>
                    <a:pt x="13736" y="1879599"/>
                  </a:lnTo>
                  <a:lnTo>
                    <a:pt x="17381" y="1841499"/>
                  </a:lnTo>
                  <a:lnTo>
                    <a:pt x="21453" y="1816099"/>
                  </a:lnTo>
                  <a:lnTo>
                    <a:pt x="25951" y="1777999"/>
                  </a:lnTo>
                  <a:lnTo>
                    <a:pt x="30875" y="1739899"/>
                  </a:lnTo>
                  <a:lnTo>
                    <a:pt x="36224" y="1714499"/>
                  </a:lnTo>
                  <a:lnTo>
                    <a:pt x="41997" y="1676399"/>
                  </a:lnTo>
                  <a:lnTo>
                    <a:pt x="48192" y="1638299"/>
                  </a:lnTo>
                  <a:lnTo>
                    <a:pt x="54811" y="1600199"/>
                  </a:lnTo>
                  <a:lnTo>
                    <a:pt x="61852" y="1574799"/>
                  </a:lnTo>
                  <a:lnTo>
                    <a:pt x="69312" y="1536699"/>
                  </a:lnTo>
                  <a:lnTo>
                    <a:pt x="77191" y="1498599"/>
                  </a:lnTo>
                  <a:lnTo>
                    <a:pt x="85489" y="1473199"/>
                  </a:lnTo>
                  <a:lnTo>
                    <a:pt x="94204" y="1435099"/>
                  </a:lnTo>
                  <a:lnTo>
                    <a:pt x="103333" y="1396999"/>
                  </a:lnTo>
                  <a:lnTo>
                    <a:pt x="112876" y="1371599"/>
                  </a:lnTo>
                  <a:lnTo>
                    <a:pt x="122833" y="1333499"/>
                  </a:lnTo>
                  <a:lnTo>
                    <a:pt x="133201" y="1295399"/>
                  </a:lnTo>
                  <a:lnTo>
                    <a:pt x="143977" y="1269999"/>
                  </a:lnTo>
                  <a:lnTo>
                    <a:pt x="155161" y="1231899"/>
                  </a:lnTo>
                  <a:lnTo>
                    <a:pt x="166753" y="1206499"/>
                  </a:lnTo>
                  <a:lnTo>
                    <a:pt x="178749" y="1168399"/>
                  </a:lnTo>
                  <a:lnTo>
                    <a:pt x="191146" y="1130299"/>
                  </a:lnTo>
                  <a:lnTo>
                    <a:pt x="203944" y="1104899"/>
                  </a:lnTo>
                  <a:lnTo>
                    <a:pt x="217143" y="1066799"/>
                  </a:lnTo>
                  <a:lnTo>
                    <a:pt x="230739" y="1041399"/>
                  </a:lnTo>
                  <a:lnTo>
                    <a:pt x="244727" y="1003299"/>
                  </a:lnTo>
                  <a:lnTo>
                    <a:pt x="259109" y="977899"/>
                  </a:lnTo>
                  <a:lnTo>
                    <a:pt x="273883" y="939799"/>
                  </a:lnTo>
                  <a:lnTo>
                    <a:pt x="289045" y="914399"/>
                  </a:lnTo>
                  <a:lnTo>
                    <a:pt x="304591" y="876299"/>
                  </a:lnTo>
                  <a:lnTo>
                    <a:pt x="320522" y="850899"/>
                  </a:lnTo>
                  <a:lnTo>
                    <a:pt x="336835" y="812799"/>
                  </a:lnTo>
                  <a:lnTo>
                    <a:pt x="353528" y="787399"/>
                  </a:lnTo>
                  <a:lnTo>
                    <a:pt x="370594" y="749299"/>
                  </a:lnTo>
                  <a:lnTo>
                    <a:pt x="388034" y="723899"/>
                  </a:lnTo>
                  <a:lnTo>
                    <a:pt x="405848" y="698499"/>
                  </a:lnTo>
                  <a:lnTo>
                    <a:pt x="424030" y="660399"/>
                  </a:lnTo>
                  <a:lnTo>
                    <a:pt x="442576" y="634999"/>
                  </a:lnTo>
                  <a:lnTo>
                    <a:pt x="461484" y="609599"/>
                  </a:lnTo>
                  <a:lnTo>
                    <a:pt x="480755" y="571499"/>
                  </a:lnTo>
                  <a:lnTo>
                    <a:pt x="500384" y="546099"/>
                  </a:lnTo>
                  <a:lnTo>
                    <a:pt x="520364" y="520699"/>
                  </a:lnTo>
                  <a:lnTo>
                    <a:pt x="540695" y="495299"/>
                  </a:lnTo>
                  <a:lnTo>
                    <a:pt x="561378" y="457199"/>
                  </a:lnTo>
                  <a:lnTo>
                    <a:pt x="603771" y="406399"/>
                  </a:lnTo>
                  <a:lnTo>
                    <a:pt x="647519" y="355599"/>
                  </a:lnTo>
                  <a:lnTo>
                    <a:pt x="669895" y="330199"/>
                  </a:lnTo>
                  <a:lnTo>
                    <a:pt x="692596" y="292099"/>
                  </a:lnTo>
                  <a:lnTo>
                    <a:pt x="738973" y="241299"/>
                  </a:lnTo>
                  <a:lnTo>
                    <a:pt x="786624" y="190499"/>
                  </a:lnTo>
                  <a:lnTo>
                    <a:pt x="835519" y="139699"/>
                  </a:lnTo>
                  <a:lnTo>
                    <a:pt x="885629" y="101599"/>
                  </a:lnTo>
                  <a:lnTo>
                    <a:pt x="911128" y="76199"/>
                  </a:lnTo>
                  <a:lnTo>
                    <a:pt x="936924" y="50799"/>
                  </a:lnTo>
                  <a:lnTo>
                    <a:pt x="963008" y="25399"/>
                  </a:lnTo>
                  <a:lnTo>
                    <a:pt x="989373" y="0"/>
                  </a:lnTo>
                  <a:lnTo>
                    <a:pt x="4715910" y="0"/>
                  </a:lnTo>
                  <a:lnTo>
                    <a:pt x="4742275" y="25399"/>
                  </a:lnTo>
                  <a:lnTo>
                    <a:pt x="4768359" y="50799"/>
                  </a:lnTo>
                  <a:lnTo>
                    <a:pt x="4794154" y="76199"/>
                  </a:lnTo>
                  <a:lnTo>
                    <a:pt x="4819653" y="101599"/>
                  </a:lnTo>
                  <a:lnTo>
                    <a:pt x="4844856" y="114299"/>
                  </a:lnTo>
                  <a:lnTo>
                    <a:pt x="4894367" y="165099"/>
                  </a:lnTo>
                  <a:lnTo>
                    <a:pt x="4942639" y="215899"/>
                  </a:lnTo>
                  <a:lnTo>
                    <a:pt x="4989660" y="266699"/>
                  </a:lnTo>
                  <a:lnTo>
                    <a:pt x="5035388" y="330199"/>
                  </a:lnTo>
                  <a:lnTo>
                    <a:pt x="5057763" y="355599"/>
                  </a:lnTo>
                  <a:lnTo>
                    <a:pt x="5079807" y="380999"/>
                  </a:lnTo>
                  <a:lnTo>
                    <a:pt x="5095139" y="393699"/>
                  </a:lnTo>
                  <a:lnTo>
                    <a:pt x="5095139" y="3924299"/>
                  </a:lnTo>
                  <a:lnTo>
                    <a:pt x="5057763" y="3975099"/>
                  </a:lnTo>
                  <a:lnTo>
                    <a:pt x="5012687" y="4025899"/>
                  </a:lnTo>
                  <a:lnTo>
                    <a:pt x="4966308" y="4076699"/>
                  </a:lnTo>
                  <a:lnTo>
                    <a:pt x="4918658" y="4127499"/>
                  </a:lnTo>
                  <a:lnTo>
                    <a:pt x="4869763" y="4178299"/>
                  </a:lnTo>
                  <a:lnTo>
                    <a:pt x="4819653" y="4229099"/>
                  </a:lnTo>
                  <a:lnTo>
                    <a:pt x="4768359" y="4279899"/>
                  </a:lnTo>
                  <a:lnTo>
                    <a:pt x="4742275" y="4292599"/>
                  </a:lnTo>
                  <a:lnTo>
                    <a:pt x="4715910" y="4317999"/>
                  </a:lnTo>
                  <a:lnTo>
                    <a:pt x="4662337" y="4368799"/>
                  </a:lnTo>
                  <a:lnTo>
                    <a:pt x="4635139" y="4394199"/>
                  </a:lnTo>
                  <a:lnTo>
                    <a:pt x="4607676" y="4406899"/>
                  </a:lnTo>
                  <a:lnTo>
                    <a:pt x="4551958" y="4457699"/>
                  </a:lnTo>
                  <a:lnTo>
                    <a:pt x="4523711" y="4470399"/>
                  </a:lnTo>
                  <a:lnTo>
                    <a:pt x="4495216" y="4495799"/>
                  </a:lnTo>
                  <a:lnTo>
                    <a:pt x="4466474" y="4508499"/>
                  </a:lnTo>
                  <a:lnTo>
                    <a:pt x="4437484" y="4533899"/>
                  </a:lnTo>
                  <a:lnTo>
                    <a:pt x="4408256" y="4546599"/>
                  </a:lnTo>
                  <a:lnTo>
                    <a:pt x="4378798" y="4571999"/>
                  </a:lnTo>
                  <a:lnTo>
                    <a:pt x="4349110" y="4584699"/>
                  </a:lnTo>
                  <a:lnTo>
                    <a:pt x="4319192" y="4610099"/>
                  </a:lnTo>
                  <a:lnTo>
                    <a:pt x="4289053" y="4622799"/>
                  </a:lnTo>
                  <a:lnTo>
                    <a:pt x="4258703" y="4648199"/>
                  </a:lnTo>
                  <a:lnTo>
                    <a:pt x="4197368" y="4673599"/>
                  </a:lnTo>
                  <a:lnTo>
                    <a:pt x="4166391" y="4698999"/>
                  </a:lnTo>
                  <a:lnTo>
                    <a:pt x="4040562" y="4749799"/>
                  </a:lnTo>
                  <a:lnTo>
                    <a:pt x="4008649" y="4775199"/>
                  </a:lnTo>
                  <a:lnTo>
                    <a:pt x="3780633" y="4864099"/>
                  </a:lnTo>
                  <a:close/>
                </a:path>
                <a:path w="5095240" h="5016500">
                  <a:moveTo>
                    <a:pt x="3613476" y="4914899"/>
                  </a:moveTo>
                  <a:lnTo>
                    <a:pt x="2091806" y="4914899"/>
                  </a:lnTo>
                  <a:lnTo>
                    <a:pt x="1957820" y="4864099"/>
                  </a:lnTo>
                  <a:lnTo>
                    <a:pt x="3747463" y="4864099"/>
                  </a:lnTo>
                  <a:lnTo>
                    <a:pt x="3613476" y="4914899"/>
                  </a:lnTo>
                  <a:close/>
                </a:path>
                <a:path w="5095240" h="5016500">
                  <a:moveTo>
                    <a:pt x="3511764" y="4940299"/>
                  </a:moveTo>
                  <a:lnTo>
                    <a:pt x="2193518" y="4940299"/>
                  </a:lnTo>
                  <a:lnTo>
                    <a:pt x="2125599" y="4914899"/>
                  </a:lnTo>
                  <a:lnTo>
                    <a:pt x="3579683" y="4914899"/>
                  </a:lnTo>
                  <a:lnTo>
                    <a:pt x="3511764" y="4940299"/>
                  </a:lnTo>
                  <a:close/>
                </a:path>
                <a:path w="5095240" h="5016500">
                  <a:moveTo>
                    <a:pt x="3409163" y="4965699"/>
                  </a:moveTo>
                  <a:lnTo>
                    <a:pt x="2296118" y="4965699"/>
                  </a:lnTo>
                  <a:lnTo>
                    <a:pt x="2227624" y="4940299"/>
                  </a:lnTo>
                  <a:lnTo>
                    <a:pt x="3477658" y="4940299"/>
                  </a:lnTo>
                  <a:lnTo>
                    <a:pt x="3409163" y="4965699"/>
                  </a:lnTo>
                  <a:close/>
                </a:path>
                <a:path w="5095240" h="5016500">
                  <a:moveTo>
                    <a:pt x="3340334" y="4978399"/>
                  </a:moveTo>
                  <a:lnTo>
                    <a:pt x="2364948" y="4978399"/>
                  </a:lnTo>
                  <a:lnTo>
                    <a:pt x="2330496" y="4965699"/>
                  </a:lnTo>
                  <a:lnTo>
                    <a:pt x="3374786" y="4965699"/>
                  </a:lnTo>
                  <a:lnTo>
                    <a:pt x="3340334" y="4978399"/>
                  </a:lnTo>
                  <a:close/>
                </a:path>
                <a:path w="5095240" h="5016500">
                  <a:moveTo>
                    <a:pt x="3236550" y="4991099"/>
                  </a:moveTo>
                  <a:lnTo>
                    <a:pt x="2468733" y="4991099"/>
                  </a:lnTo>
                  <a:lnTo>
                    <a:pt x="2434072" y="4978399"/>
                  </a:lnTo>
                  <a:lnTo>
                    <a:pt x="3271211" y="4978399"/>
                  </a:lnTo>
                  <a:lnTo>
                    <a:pt x="3236550" y="4991099"/>
                  </a:lnTo>
                  <a:close/>
                </a:path>
                <a:path w="5095240" h="5016500">
                  <a:moveTo>
                    <a:pt x="3132249" y="5003799"/>
                  </a:moveTo>
                  <a:lnTo>
                    <a:pt x="2573034" y="5003799"/>
                  </a:lnTo>
                  <a:lnTo>
                    <a:pt x="2538214" y="4991099"/>
                  </a:lnTo>
                  <a:lnTo>
                    <a:pt x="3167069" y="4991099"/>
                  </a:lnTo>
                  <a:lnTo>
                    <a:pt x="3132249" y="5003799"/>
                  </a:lnTo>
                  <a:close/>
                </a:path>
                <a:path w="5095240" h="5016500">
                  <a:moveTo>
                    <a:pt x="2992613" y="5016499"/>
                  </a:moveTo>
                  <a:lnTo>
                    <a:pt x="2712670" y="5016499"/>
                  </a:lnTo>
                  <a:lnTo>
                    <a:pt x="2677714" y="5003799"/>
                  </a:lnTo>
                  <a:lnTo>
                    <a:pt x="3027570" y="5003799"/>
                  </a:lnTo>
                  <a:lnTo>
                    <a:pt x="2992613" y="5016499"/>
                  </a:lnTo>
                  <a:close/>
                </a:path>
              </a:pathLst>
            </a:custGeom>
            <a:solidFill>
              <a:srgbClr val="1A2E44">
                <a:alpha val="4998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08" y="1312215"/>
              <a:ext cx="12171680" cy="19050"/>
            </a:xfrm>
            <a:custGeom>
              <a:avLst/>
              <a:gdLst/>
              <a:ahLst/>
              <a:cxnLst/>
              <a:rect l="l" t="t" r="r" b="b"/>
              <a:pathLst>
                <a:path w="12171680" h="19050">
                  <a:moveTo>
                    <a:pt x="12171273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901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62582" y="510284"/>
            <a:ext cx="7618095" cy="598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2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ЗВІТНІСТЬ</a:t>
            </a:r>
            <a:r>
              <a:rPr sz="1050" spc="2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0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ЗА</a:t>
            </a:r>
            <a:r>
              <a:rPr sz="1050" spc="25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2025</a:t>
            </a:r>
            <a:r>
              <a:rPr sz="1050" spc="2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7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РІК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27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Організація</a:t>
            </a:r>
            <a:r>
              <a:rPr sz="2700" b="0" spc="29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7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навчання</a:t>
            </a:r>
            <a:r>
              <a:rPr sz="2700" b="0" spc="29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7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2700" b="0" spc="2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7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учнівський</a:t>
            </a:r>
            <a:r>
              <a:rPr sz="2700" b="0" spc="2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700" b="0" spc="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склад</a:t>
            </a:r>
            <a:endParaRPr sz="2700" dirty="0">
              <a:latin typeface="Montserrat Thin"/>
              <a:cs typeface="Montserrat Thi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0034" y="2971957"/>
            <a:ext cx="5210971" cy="3233247"/>
            <a:chOff x="580034" y="2890677"/>
            <a:chExt cx="5210971" cy="3233247"/>
          </a:xfrm>
        </p:grpSpPr>
        <p:sp>
          <p:nvSpPr>
            <p:cNvPr id="7" name="object 7"/>
            <p:cNvSpPr/>
            <p:nvPr/>
          </p:nvSpPr>
          <p:spPr>
            <a:xfrm>
              <a:off x="580037" y="2890677"/>
              <a:ext cx="38100" cy="1084580"/>
            </a:xfrm>
            <a:custGeom>
              <a:avLst/>
              <a:gdLst/>
              <a:ahLst/>
              <a:cxnLst/>
              <a:rect l="l" t="t" r="r" b="b"/>
              <a:pathLst>
                <a:path w="38100" h="1084579">
                  <a:moveTo>
                    <a:pt x="38035" y="1084004"/>
                  </a:moveTo>
                  <a:lnTo>
                    <a:pt x="0" y="1084004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1084004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0034" y="3052330"/>
              <a:ext cx="4374515" cy="1017905"/>
            </a:xfrm>
            <a:custGeom>
              <a:avLst/>
              <a:gdLst/>
              <a:ahLst/>
              <a:cxnLst/>
              <a:rect l="l" t="t" r="r" b="b"/>
              <a:pathLst>
                <a:path w="4374515" h="1017904">
                  <a:moveTo>
                    <a:pt x="2548356" y="0"/>
                  </a:moveTo>
                  <a:lnTo>
                    <a:pt x="2538844" y="0"/>
                  </a:lnTo>
                  <a:lnTo>
                    <a:pt x="2538844" y="760704"/>
                  </a:lnTo>
                  <a:lnTo>
                    <a:pt x="2548356" y="760704"/>
                  </a:lnTo>
                  <a:lnTo>
                    <a:pt x="2548356" y="0"/>
                  </a:lnTo>
                  <a:close/>
                </a:path>
                <a:path w="4374515" h="1017904">
                  <a:moveTo>
                    <a:pt x="4374045" y="1007935"/>
                  </a:moveTo>
                  <a:lnTo>
                    <a:pt x="0" y="1007935"/>
                  </a:lnTo>
                  <a:lnTo>
                    <a:pt x="0" y="1017447"/>
                  </a:lnTo>
                  <a:lnTo>
                    <a:pt x="4374045" y="1017447"/>
                  </a:lnTo>
                  <a:lnTo>
                    <a:pt x="4374045" y="1007935"/>
                  </a:lnTo>
                  <a:close/>
                </a:path>
              </a:pathLst>
            </a:custGeom>
            <a:solidFill>
              <a:srgbClr val="BDC2C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34440" y="5610196"/>
              <a:ext cx="456565" cy="456565"/>
            </a:xfrm>
            <a:custGeom>
              <a:avLst/>
              <a:gdLst/>
              <a:ahLst/>
              <a:cxnLst/>
              <a:rect l="l" t="t" r="r" b="b"/>
              <a:pathLst>
                <a:path w="456564" h="456564">
                  <a:moveTo>
                    <a:pt x="456422" y="456422"/>
                  </a:moveTo>
                  <a:lnTo>
                    <a:pt x="0" y="456422"/>
                  </a:lnTo>
                  <a:lnTo>
                    <a:pt x="0" y="0"/>
                  </a:lnTo>
                  <a:lnTo>
                    <a:pt x="456422" y="0"/>
                  </a:lnTo>
                  <a:lnTo>
                    <a:pt x="456422" y="456422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67562" y="5743348"/>
              <a:ext cx="190180" cy="1901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80037" y="5229844"/>
              <a:ext cx="4374515" cy="894080"/>
            </a:xfrm>
            <a:custGeom>
              <a:avLst/>
              <a:gdLst/>
              <a:ahLst/>
              <a:cxnLst/>
              <a:rect l="l" t="t" r="r" b="b"/>
              <a:pathLst>
                <a:path w="4374515" h="894079">
                  <a:moveTo>
                    <a:pt x="4374051" y="893827"/>
                  </a:moveTo>
                  <a:lnTo>
                    <a:pt x="0" y="893827"/>
                  </a:lnTo>
                  <a:lnTo>
                    <a:pt x="0" y="0"/>
                  </a:lnTo>
                  <a:lnTo>
                    <a:pt x="4374051" y="0"/>
                  </a:lnTo>
                  <a:lnTo>
                    <a:pt x="4374051" y="89382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355034" y="5353458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4" h="475614">
                  <a:moveTo>
                    <a:pt x="237720" y="475440"/>
                  </a:moveTo>
                  <a:lnTo>
                    <a:pt x="189830" y="470607"/>
                  </a:lnTo>
                  <a:lnTo>
                    <a:pt x="145217" y="456749"/>
                  </a:lnTo>
                  <a:lnTo>
                    <a:pt x="104838" y="434823"/>
                  </a:lnTo>
                  <a:lnTo>
                    <a:pt x="69652" y="405788"/>
                  </a:lnTo>
                  <a:lnTo>
                    <a:pt x="40616" y="370602"/>
                  </a:lnTo>
                  <a:lnTo>
                    <a:pt x="18690" y="330223"/>
                  </a:lnTo>
                  <a:lnTo>
                    <a:pt x="4832" y="285609"/>
                  </a:lnTo>
                  <a:lnTo>
                    <a:pt x="0" y="237720"/>
                  </a:lnTo>
                  <a:lnTo>
                    <a:pt x="4832" y="189830"/>
                  </a:lnTo>
                  <a:lnTo>
                    <a:pt x="18690" y="145217"/>
                  </a:lnTo>
                  <a:lnTo>
                    <a:pt x="40616" y="104838"/>
                  </a:lnTo>
                  <a:lnTo>
                    <a:pt x="69652" y="69652"/>
                  </a:lnTo>
                  <a:lnTo>
                    <a:pt x="104838" y="40616"/>
                  </a:lnTo>
                  <a:lnTo>
                    <a:pt x="145217" y="18690"/>
                  </a:lnTo>
                  <a:lnTo>
                    <a:pt x="189830" y="4832"/>
                  </a:lnTo>
                  <a:lnTo>
                    <a:pt x="237720" y="0"/>
                  </a:lnTo>
                  <a:lnTo>
                    <a:pt x="285609" y="4832"/>
                  </a:lnTo>
                  <a:lnTo>
                    <a:pt x="330223" y="18690"/>
                  </a:lnTo>
                  <a:lnTo>
                    <a:pt x="370602" y="40616"/>
                  </a:lnTo>
                  <a:lnTo>
                    <a:pt x="378996" y="47544"/>
                  </a:lnTo>
                  <a:lnTo>
                    <a:pt x="237720" y="47544"/>
                  </a:lnTo>
                  <a:lnTo>
                    <a:pt x="194176" y="52577"/>
                  </a:lnTo>
                  <a:lnTo>
                    <a:pt x="154171" y="66908"/>
                  </a:lnTo>
                  <a:lnTo>
                    <a:pt x="118857" y="89385"/>
                  </a:lnTo>
                  <a:lnTo>
                    <a:pt x="89385" y="118857"/>
                  </a:lnTo>
                  <a:lnTo>
                    <a:pt x="66908" y="154171"/>
                  </a:lnTo>
                  <a:lnTo>
                    <a:pt x="52577" y="194176"/>
                  </a:lnTo>
                  <a:lnTo>
                    <a:pt x="47544" y="237720"/>
                  </a:lnTo>
                  <a:lnTo>
                    <a:pt x="52577" y="281263"/>
                  </a:lnTo>
                  <a:lnTo>
                    <a:pt x="66908" y="321268"/>
                  </a:lnTo>
                  <a:lnTo>
                    <a:pt x="89385" y="356583"/>
                  </a:lnTo>
                  <a:lnTo>
                    <a:pt x="118857" y="386054"/>
                  </a:lnTo>
                  <a:lnTo>
                    <a:pt x="154171" y="408532"/>
                  </a:lnTo>
                  <a:lnTo>
                    <a:pt x="194176" y="422863"/>
                  </a:lnTo>
                  <a:lnTo>
                    <a:pt x="237720" y="427896"/>
                  </a:lnTo>
                  <a:lnTo>
                    <a:pt x="378996" y="427896"/>
                  </a:lnTo>
                  <a:lnTo>
                    <a:pt x="370602" y="434823"/>
                  </a:lnTo>
                  <a:lnTo>
                    <a:pt x="330223" y="456749"/>
                  </a:lnTo>
                  <a:lnTo>
                    <a:pt x="285609" y="470607"/>
                  </a:lnTo>
                  <a:lnTo>
                    <a:pt x="237720" y="475440"/>
                  </a:lnTo>
                  <a:close/>
                </a:path>
                <a:path w="475614" h="475614">
                  <a:moveTo>
                    <a:pt x="378996" y="427896"/>
                  </a:moveTo>
                  <a:lnTo>
                    <a:pt x="237720" y="427896"/>
                  </a:lnTo>
                  <a:lnTo>
                    <a:pt x="281263" y="422863"/>
                  </a:lnTo>
                  <a:lnTo>
                    <a:pt x="321268" y="408532"/>
                  </a:lnTo>
                  <a:lnTo>
                    <a:pt x="356583" y="386054"/>
                  </a:lnTo>
                  <a:lnTo>
                    <a:pt x="386054" y="356583"/>
                  </a:lnTo>
                  <a:lnTo>
                    <a:pt x="408532" y="321268"/>
                  </a:lnTo>
                  <a:lnTo>
                    <a:pt x="422863" y="281263"/>
                  </a:lnTo>
                  <a:lnTo>
                    <a:pt x="427896" y="237720"/>
                  </a:lnTo>
                  <a:lnTo>
                    <a:pt x="422863" y="194176"/>
                  </a:lnTo>
                  <a:lnTo>
                    <a:pt x="408532" y="154171"/>
                  </a:lnTo>
                  <a:lnTo>
                    <a:pt x="386054" y="118857"/>
                  </a:lnTo>
                  <a:lnTo>
                    <a:pt x="356583" y="89385"/>
                  </a:lnTo>
                  <a:lnTo>
                    <a:pt x="321268" y="66908"/>
                  </a:lnTo>
                  <a:lnTo>
                    <a:pt x="281263" y="52577"/>
                  </a:lnTo>
                  <a:lnTo>
                    <a:pt x="237720" y="47544"/>
                  </a:lnTo>
                  <a:lnTo>
                    <a:pt x="378996" y="47544"/>
                  </a:lnTo>
                  <a:lnTo>
                    <a:pt x="434823" y="104838"/>
                  </a:lnTo>
                  <a:lnTo>
                    <a:pt x="456749" y="145217"/>
                  </a:lnTo>
                  <a:lnTo>
                    <a:pt x="470607" y="189830"/>
                  </a:lnTo>
                  <a:lnTo>
                    <a:pt x="475440" y="237720"/>
                  </a:lnTo>
                  <a:lnTo>
                    <a:pt x="470607" y="285609"/>
                  </a:lnTo>
                  <a:lnTo>
                    <a:pt x="456749" y="330223"/>
                  </a:lnTo>
                  <a:lnTo>
                    <a:pt x="434823" y="370602"/>
                  </a:lnTo>
                  <a:lnTo>
                    <a:pt x="405788" y="405788"/>
                  </a:lnTo>
                  <a:lnTo>
                    <a:pt x="378996" y="427896"/>
                  </a:lnTo>
                  <a:close/>
                </a:path>
                <a:path w="475614" h="475614">
                  <a:moveTo>
                    <a:pt x="356580" y="261492"/>
                  </a:moveTo>
                  <a:lnTo>
                    <a:pt x="118860" y="261492"/>
                  </a:lnTo>
                  <a:lnTo>
                    <a:pt x="118860" y="213948"/>
                  </a:lnTo>
                  <a:lnTo>
                    <a:pt x="356580" y="213948"/>
                  </a:lnTo>
                  <a:lnTo>
                    <a:pt x="356580" y="261492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04899" y="2704882"/>
            <a:ext cx="1985645" cy="1258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81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500" b="0" spc="-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87</a:t>
            </a:r>
            <a:endParaRPr sz="7500">
              <a:latin typeface="Montserrat Thin"/>
              <a:cs typeface="Montserrat Thin"/>
            </a:endParaRPr>
          </a:p>
          <a:p>
            <a:pPr marL="12700">
              <a:lnSpc>
                <a:spcPts val="89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ЗАГАЛ</a:t>
            </a:r>
            <a:r>
              <a:rPr sz="900" b="0" spc="-7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ЬН</a:t>
            </a:r>
            <a:r>
              <a:rPr sz="900" b="0" spc="-7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9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А</a:t>
            </a:r>
            <a:r>
              <a:rPr sz="900" b="0" spc="20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КІ</a:t>
            </a:r>
            <a:r>
              <a:rPr sz="900" b="0" spc="-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-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Л</a:t>
            </a:r>
            <a:r>
              <a:rPr sz="900" b="0" spc="-7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ЬКІ</a:t>
            </a:r>
            <a:r>
              <a:rPr sz="900" b="0" spc="-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7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СТЬ</a:t>
            </a:r>
            <a:r>
              <a:rPr sz="900" b="0" spc="2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УЧ</a:t>
            </a:r>
            <a:r>
              <a:rPr sz="900" b="0" spc="-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-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</a:t>
            </a:r>
            <a:r>
              <a:rPr sz="900" b="0" spc="-7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-7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І</a:t>
            </a:r>
            <a:r>
              <a:rPr sz="900" b="0" spc="-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-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</a:t>
            </a:r>
            <a:endParaRPr sz="900">
              <a:latin typeface="Montserrat Thin"/>
              <a:cs typeface="Montserrat Thi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41234" y="3181291"/>
            <a:ext cx="4295775" cy="715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425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3750" b="0" spc="-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9</a:t>
            </a:r>
            <a:endParaRPr sz="3750">
              <a:latin typeface="Montserrat Thin"/>
              <a:cs typeface="Montserrat Thin"/>
            </a:endParaRPr>
          </a:p>
          <a:p>
            <a:pPr marL="12700">
              <a:lnSpc>
                <a:spcPts val="1005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КЛ</a:t>
            </a:r>
            <a:r>
              <a:rPr sz="900" b="0" spc="-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АСІ</a:t>
            </a:r>
            <a:r>
              <a:rPr sz="900" b="0" spc="5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-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</a:t>
            </a:r>
            <a:endParaRPr sz="900">
              <a:latin typeface="Montserrat Thin"/>
              <a:cs typeface="Montserrat Thi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2582" y="4446060"/>
            <a:ext cx="2560320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b="0" spc="-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СЕРЕДНЯ</a:t>
            </a:r>
            <a:r>
              <a:rPr sz="900" b="0" spc="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-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НАПОВНЮВАНІСТЬ</a:t>
            </a:r>
            <a:endParaRPr sz="900">
              <a:latin typeface="Montserrat Thin"/>
              <a:cs typeface="Montserrat Thi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52288" y="4446060"/>
            <a:ext cx="989838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b="0" spc="-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ІНКЛЮЗІЯ</a:t>
            </a:r>
            <a:endParaRPr sz="900">
              <a:latin typeface="Montserrat Thin"/>
              <a:cs typeface="Montserrat Thi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2582" y="4655640"/>
            <a:ext cx="4684903" cy="3117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458210" algn="l"/>
              </a:tabLst>
              <a:defRPr>
                <a:latin typeface="Montserrat"/>
                <a:ea typeface="Montserrat"/>
                <a:cs typeface="Montserrat"/>
              </a:defRPr>
            </a:pPr>
            <a:r>
              <a:rPr sz="18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9,7</a:t>
            </a:r>
            <a:r>
              <a:rPr sz="1850" b="0" spc="-1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учня</a:t>
            </a:r>
            <a:r>
              <a:rPr sz="1800" b="0" spc="1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50" b="0" spc="2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/</a:t>
            </a:r>
            <a:r>
              <a:rPr sz="1850" b="0" spc="-1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клас</a:t>
            </a:r>
            <a:r>
              <a:rPr sz="18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	</a:t>
            </a:r>
            <a:r>
              <a:rPr lang="uk-UA" sz="1850" spc="5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4</a:t>
            </a:r>
            <a:r>
              <a:rPr sz="1850" b="0" spc="-50" dirty="0" smtClean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b="0" spc="-10" dirty="0" err="1" smtClean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клас</a:t>
            </a:r>
            <a:r>
              <a:rPr lang="uk-UA" sz="1800" b="0" spc="-10" dirty="0" smtClean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и</a:t>
            </a:r>
            <a:endParaRPr sz="1800" dirty="0">
              <a:latin typeface="Montserrat Thin"/>
              <a:cs typeface="Montserrat Thi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25550" y="5502559"/>
            <a:ext cx="5395595" cy="755650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Оптимізація</a:t>
            </a:r>
            <a:r>
              <a:rPr sz="1350" b="0" spc="1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ресурсів</a:t>
            </a:r>
            <a:endParaRPr sz="1350">
              <a:latin typeface="Montserrat Thin"/>
              <a:cs typeface="Montserrat Thin"/>
            </a:endParaRPr>
          </a:p>
          <a:p>
            <a:pPr marL="12700" marR="5080">
              <a:lnSpc>
                <a:spcPct val="112900"/>
              </a:lnSpc>
              <a:spcBef>
                <a:spcPts val="464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Мала</a:t>
            </a:r>
            <a:r>
              <a:rPr sz="1050" spc="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наповнюваність</a:t>
            </a:r>
            <a:r>
              <a:rPr sz="1050" spc="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класів</a:t>
            </a:r>
            <a:r>
              <a:rPr sz="1050" spc="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дозволяє</a:t>
            </a:r>
            <a:r>
              <a:rPr sz="1050" spc="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забезпечити</a:t>
            </a:r>
            <a:r>
              <a:rPr sz="1050" spc="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індивідуальний</a:t>
            </a:r>
            <a:r>
              <a:rPr sz="1050" spc="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8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підхід</a:t>
            </a:r>
            <a:r>
              <a:rPr sz="1050" spc="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7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до </a:t>
            </a:r>
            <a:r>
              <a:rPr sz="105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кожного</a:t>
            </a:r>
            <a:r>
              <a:rPr sz="1050" spc="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учня,</a:t>
            </a:r>
            <a:r>
              <a:rPr sz="10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що</a:t>
            </a:r>
            <a:r>
              <a:rPr sz="10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є</a:t>
            </a:r>
            <a:r>
              <a:rPr sz="10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ключовим</a:t>
            </a:r>
            <a:r>
              <a:rPr sz="1050" spc="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0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якісної</a:t>
            </a:r>
            <a:r>
              <a:rPr sz="10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освіти</a:t>
            </a:r>
            <a:r>
              <a:rPr sz="10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</a:t>
            </a:r>
            <a:r>
              <a:rPr sz="10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гімназії.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2582" y="1814892"/>
            <a:ext cx="3620135" cy="74866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32600"/>
              </a:lnSpc>
              <a:spcBef>
                <a:spcPts val="6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spc="170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У</a:t>
            </a:r>
            <a:r>
              <a:rPr sz="1200" spc="50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90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2025</a:t>
            </a:r>
            <a:r>
              <a:rPr sz="1200" spc="55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0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році</a:t>
            </a:r>
            <a:r>
              <a:rPr sz="1200" spc="55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14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гімназія</a:t>
            </a:r>
            <a:r>
              <a:rPr sz="1200" spc="55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5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забезпечувала</a:t>
            </a:r>
            <a:r>
              <a:rPr sz="1200" spc="55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5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навчання </a:t>
            </a:r>
            <a:r>
              <a:rPr sz="1200" spc="130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200" spc="45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14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87</a:t>
            </a:r>
            <a:r>
              <a:rPr sz="1200" spc="50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5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учнів</a:t>
            </a:r>
            <a:r>
              <a:rPr sz="1200" spc="50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5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у</a:t>
            </a:r>
            <a:r>
              <a:rPr sz="1200" spc="50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14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9</a:t>
            </a:r>
            <a:r>
              <a:rPr sz="1200" spc="50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5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класах</a:t>
            </a:r>
            <a:r>
              <a:rPr sz="1200" spc="50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85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із</a:t>
            </a:r>
            <a:r>
              <a:rPr sz="1200" spc="45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5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дотриманням </a:t>
            </a:r>
            <a:r>
              <a:rPr sz="1200" spc="135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інклюзивних</a:t>
            </a:r>
            <a:r>
              <a:rPr sz="1200" spc="90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95" dirty="0">
                <a:solidFill>
                  <a:srgbClr val="465668"/>
                </a:solidFill>
                <a:latin typeface="Montserrat"/>
                <a:ea typeface="Montserrat"/>
                <a:cs typeface="Montserrat"/>
              </a:rPr>
              <a:t>стандартів.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0037" y="5229843"/>
            <a:ext cx="4374515" cy="89408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35"/>
              </a:spcBef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Times New Roman"/>
              <a:cs typeface="Times New Roman"/>
            </a:endParaRPr>
          </a:p>
          <a:p>
            <a:pPr marL="222885" marR="328930">
              <a:lnSpc>
                <a:spcPct val="1342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1050" b="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Інклюзивна</a:t>
            </a:r>
            <a:r>
              <a:rPr sz="1050" b="0" spc="6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b="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освіта</a:t>
            </a:r>
            <a:r>
              <a:rPr sz="1100" b="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:</a:t>
            </a:r>
            <a:r>
              <a:rPr sz="1100" b="0" spc="5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Навчається</a:t>
            </a:r>
            <a:r>
              <a:rPr sz="1050" spc="6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5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4</a:t>
            </a:r>
            <a:r>
              <a:rPr sz="1050" spc="6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дитини</a:t>
            </a:r>
            <a:r>
              <a:rPr sz="1050" spc="6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з</a:t>
            </a:r>
            <a:r>
              <a:rPr sz="1050" spc="6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особливими </a:t>
            </a:r>
            <a:r>
              <a:rPr sz="1050" spc="10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потребами,</a:t>
            </a:r>
            <a:r>
              <a:rPr sz="1050" spc="4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4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що</a:t>
            </a:r>
            <a:r>
              <a:rPr sz="1050" spc="5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забезпечує</a:t>
            </a:r>
            <a:r>
              <a:rPr sz="1050" spc="5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рівний</a:t>
            </a:r>
            <a:r>
              <a:rPr sz="1050" spc="5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доступ</a:t>
            </a:r>
            <a:r>
              <a:rPr sz="1050" spc="5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до</a:t>
            </a:r>
            <a:r>
              <a:rPr sz="1050" spc="5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8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знань.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451580" y="4119987"/>
            <a:ext cx="2853055" cy="979805"/>
            <a:chOff x="8529400" y="4098295"/>
            <a:chExt cx="2853055" cy="979805"/>
          </a:xfrm>
        </p:grpSpPr>
        <p:sp>
          <p:nvSpPr>
            <p:cNvPr id="23" name="object 23"/>
            <p:cNvSpPr/>
            <p:nvPr/>
          </p:nvSpPr>
          <p:spPr>
            <a:xfrm>
              <a:off x="8529400" y="4098295"/>
              <a:ext cx="2853055" cy="979805"/>
            </a:xfrm>
            <a:custGeom>
              <a:avLst/>
              <a:gdLst/>
              <a:ahLst/>
              <a:cxnLst/>
              <a:rect l="l" t="t" r="r" b="b"/>
              <a:pathLst>
                <a:path w="2853054" h="979804">
                  <a:moveTo>
                    <a:pt x="2852642" y="979407"/>
                  </a:moveTo>
                  <a:lnTo>
                    <a:pt x="0" y="979407"/>
                  </a:lnTo>
                  <a:lnTo>
                    <a:pt x="0" y="0"/>
                  </a:lnTo>
                  <a:lnTo>
                    <a:pt x="2852642" y="0"/>
                  </a:lnTo>
                  <a:lnTo>
                    <a:pt x="2852642" y="9794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529400" y="4098295"/>
              <a:ext cx="38100" cy="979805"/>
            </a:xfrm>
            <a:custGeom>
              <a:avLst/>
              <a:gdLst/>
              <a:ahLst/>
              <a:cxnLst/>
              <a:rect l="l" t="t" r="r" b="b"/>
              <a:pathLst>
                <a:path w="38100" h="979804">
                  <a:moveTo>
                    <a:pt x="38035" y="979407"/>
                  </a:moveTo>
                  <a:lnTo>
                    <a:pt x="0" y="979407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979407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798469" y="4246375"/>
            <a:ext cx="2676906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ДІАПАЗОН </a:t>
            </a:r>
            <a:r>
              <a:rPr sz="1200" b="1" spc="-10" dirty="0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НАПОВНЮВАНОСТІ</a:t>
            </a:r>
            <a:endParaRPr sz="1200" b="1" dirty="0">
              <a:solidFill>
                <a:schemeClr val="tx1"/>
              </a:solidFill>
              <a:latin typeface="Montserrat Thin"/>
              <a:cs typeface="Montserrat Thi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798469" y="4480243"/>
            <a:ext cx="1939290" cy="42227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1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50" spc="8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МІНІМУМ</a:t>
            </a:r>
            <a:r>
              <a:rPr sz="750" spc="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-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(1</a:t>
            </a:r>
            <a:r>
              <a:rPr sz="750" spc="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КЛ.)</a:t>
            </a:r>
            <a:endParaRPr sz="7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7 </a:t>
            </a:r>
            <a:r>
              <a:rPr sz="15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учнів</a:t>
            </a:r>
            <a:endParaRPr sz="1500" dirty="0">
              <a:latin typeface="Montserrat Thin"/>
              <a:cs typeface="Montserrat Thi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879651" y="4564227"/>
            <a:ext cx="9525" cy="304800"/>
          </a:xfrm>
          <a:custGeom>
            <a:avLst/>
            <a:gdLst/>
            <a:ahLst/>
            <a:cxnLst/>
            <a:rect l="l" t="t" r="r" b="b"/>
            <a:pathLst>
              <a:path w="9525" h="304800">
                <a:moveTo>
                  <a:pt x="9508" y="304281"/>
                </a:moveTo>
                <a:lnTo>
                  <a:pt x="0" y="304281"/>
                </a:lnTo>
                <a:lnTo>
                  <a:pt x="0" y="0"/>
                </a:lnTo>
                <a:lnTo>
                  <a:pt x="9508" y="0"/>
                </a:lnTo>
                <a:lnTo>
                  <a:pt x="9508" y="304281"/>
                </a:lnTo>
                <a:close/>
              </a:path>
            </a:pathLst>
          </a:custGeom>
          <a:solidFill>
            <a:srgbClr val="BDC2C7"/>
          </a:solidFill>
        </p:spPr>
        <p:txBody>
          <a:bodyPr wrap="square" lIns="0" tIns="0" rIns="0" bIns="0" rtlCol="0"/>
          <a:lstStyle/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0197601" y="4480243"/>
            <a:ext cx="2127885" cy="42227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1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50" spc="10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МАКСИМУМ</a:t>
            </a:r>
            <a:r>
              <a:rPr sz="750" spc="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(4</a:t>
            </a:r>
            <a:r>
              <a:rPr sz="750" spc="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КЛ.)</a:t>
            </a:r>
            <a:endParaRPr sz="7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14 </a:t>
            </a:r>
            <a:r>
              <a:rPr sz="15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учнів</a:t>
            </a:r>
            <a:endParaRPr sz="1500" dirty="0">
              <a:latin typeface="Montserrat Thin"/>
              <a:cs typeface="Montserrat Th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08" y="0"/>
            <a:ext cx="12171680" cy="6837045"/>
            <a:chOff x="9508" y="0"/>
            <a:chExt cx="12171680" cy="6837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521" y="0"/>
              <a:ext cx="4058679" cy="68368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508" y="1312215"/>
              <a:ext cx="12171680" cy="19050"/>
            </a:xfrm>
            <a:custGeom>
              <a:avLst/>
              <a:gdLst/>
              <a:ahLst/>
              <a:cxnLst/>
              <a:rect l="l" t="t" r="r" b="b"/>
              <a:pathLst>
                <a:path w="12171680" h="19050">
                  <a:moveTo>
                    <a:pt x="12171273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901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62582" y="472249"/>
            <a:ext cx="3323082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2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АНАЛІЗ</a:t>
            </a:r>
            <a:r>
              <a:rPr sz="1050" spc="27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ПРОФЕСІЙНОГО</a:t>
            </a:r>
            <a:r>
              <a:rPr sz="1050" spc="28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РІВНЯ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3050" spc="-195" dirty="0">
                <a:latin typeface="Montserrat"/>
                <a:ea typeface="Montserrat"/>
                <a:cs typeface="Montserrat"/>
              </a:rPr>
              <a:t>Педагогічний</a:t>
            </a:r>
            <a:r>
              <a:rPr sz="3050" spc="30" dirty="0">
                <a:latin typeface="Montserrat"/>
                <a:ea typeface="Montserrat"/>
                <a:cs typeface="Montserrat"/>
              </a:rPr>
              <a:t> </a:t>
            </a:r>
            <a:r>
              <a:rPr sz="3050" spc="-170" dirty="0">
                <a:latin typeface="Montserrat"/>
                <a:ea typeface="Montserrat"/>
                <a:cs typeface="Montserrat"/>
              </a:rPr>
              <a:t>колектив</a:t>
            </a:r>
            <a:r>
              <a:rPr sz="3050" spc="-55" dirty="0">
                <a:latin typeface="Montserrat"/>
                <a:ea typeface="Montserrat"/>
                <a:cs typeface="Montserrat"/>
              </a:rPr>
              <a:t> </a:t>
            </a:r>
            <a:r>
              <a:rPr sz="3050" spc="-90" dirty="0">
                <a:latin typeface="Montserrat"/>
                <a:ea typeface="Montserrat"/>
                <a:cs typeface="Montserrat"/>
              </a:rPr>
              <a:t>та</a:t>
            </a:r>
            <a:r>
              <a:rPr sz="3050" spc="10" dirty="0">
                <a:latin typeface="Montserrat"/>
                <a:ea typeface="Montserrat"/>
                <a:cs typeface="Montserrat"/>
              </a:rPr>
              <a:t> </a:t>
            </a:r>
            <a:r>
              <a:rPr sz="3050" spc="-175" dirty="0">
                <a:latin typeface="Montserrat"/>
                <a:ea typeface="Montserrat"/>
                <a:cs typeface="Montserrat"/>
              </a:rPr>
              <a:t>технічний</a:t>
            </a:r>
            <a:r>
              <a:rPr sz="3050" spc="30" dirty="0">
                <a:latin typeface="Montserrat"/>
                <a:ea typeface="Montserrat"/>
                <a:cs typeface="Montserrat"/>
              </a:rPr>
              <a:t> </a:t>
            </a:r>
            <a:r>
              <a:rPr sz="3050" spc="-160" dirty="0">
                <a:latin typeface="Montserrat"/>
                <a:ea typeface="Montserrat"/>
                <a:cs typeface="Montserrat"/>
              </a:rPr>
              <a:t>персонал</a:t>
            </a:r>
            <a:endParaRPr sz="3050"/>
          </a:p>
        </p:txBody>
      </p:sp>
      <p:sp>
        <p:nvSpPr>
          <p:cNvPr id="7" name="object 7"/>
          <p:cNvSpPr txBox="1"/>
          <p:nvPr/>
        </p:nvSpPr>
        <p:spPr>
          <a:xfrm>
            <a:off x="562582" y="1524125"/>
            <a:ext cx="3517265" cy="13017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9065"/>
              </a:lnSpc>
              <a:spcBef>
                <a:spcPts val="114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800" b="0" spc="34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1</a:t>
            </a:r>
            <a:r>
              <a:rPr sz="7800" b="0" spc="-20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7</a:t>
            </a:r>
            <a:r>
              <a:rPr sz="7800" b="0" spc="-96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050" b="0" spc="-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ПЕДАГОГІВ</a:t>
            </a:r>
            <a:endParaRPr sz="2050">
              <a:latin typeface="Montserrat Thin"/>
              <a:cs typeface="Montserrat Thin"/>
            </a:endParaRPr>
          </a:p>
          <a:p>
            <a:pPr marL="1068070">
              <a:lnSpc>
                <a:spcPts val="965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105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Заклад</a:t>
            </a:r>
            <a:r>
              <a:rPr sz="10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повністю</a:t>
            </a:r>
            <a:r>
              <a:rPr sz="10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укомплектований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80037" y="1711577"/>
            <a:ext cx="11030585" cy="2168525"/>
            <a:chOff x="580037" y="1711577"/>
            <a:chExt cx="11030585" cy="2168525"/>
          </a:xfrm>
        </p:grpSpPr>
        <p:sp>
          <p:nvSpPr>
            <p:cNvPr id="9" name="object 9"/>
            <p:cNvSpPr/>
            <p:nvPr/>
          </p:nvSpPr>
          <p:spPr>
            <a:xfrm>
              <a:off x="580037" y="3147415"/>
              <a:ext cx="38100" cy="732790"/>
            </a:xfrm>
            <a:custGeom>
              <a:avLst/>
              <a:gdLst/>
              <a:ahLst/>
              <a:cxnLst/>
              <a:rect l="l" t="t" r="r" b="b"/>
              <a:pathLst>
                <a:path w="38100" h="732789">
                  <a:moveTo>
                    <a:pt x="38035" y="732178"/>
                  </a:moveTo>
                  <a:lnTo>
                    <a:pt x="0" y="732178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732178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6283" y="3290047"/>
              <a:ext cx="76070" cy="7607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6283" y="3660890"/>
              <a:ext cx="76070" cy="7607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334440" y="1711585"/>
              <a:ext cx="6276340" cy="1673860"/>
            </a:xfrm>
            <a:custGeom>
              <a:avLst/>
              <a:gdLst/>
              <a:ahLst/>
              <a:cxnLst/>
              <a:rect l="l" t="t" r="r" b="b"/>
              <a:pathLst>
                <a:path w="6276340" h="1673860">
                  <a:moveTo>
                    <a:pt x="6275812" y="1673550"/>
                  </a:moveTo>
                  <a:lnTo>
                    <a:pt x="0" y="1673550"/>
                  </a:lnTo>
                  <a:lnTo>
                    <a:pt x="0" y="0"/>
                  </a:lnTo>
                  <a:lnTo>
                    <a:pt x="6275812" y="0"/>
                  </a:lnTo>
                  <a:lnTo>
                    <a:pt x="6275812" y="16735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39195" y="1716339"/>
              <a:ext cx="6266815" cy="1664335"/>
            </a:xfrm>
            <a:custGeom>
              <a:avLst/>
              <a:gdLst/>
              <a:ahLst/>
              <a:cxnLst/>
              <a:rect l="l" t="t" r="r" b="b"/>
              <a:pathLst>
                <a:path w="6266815" h="1664335">
                  <a:moveTo>
                    <a:pt x="0" y="0"/>
                  </a:moveTo>
                  <a:lnTo>
                    <a:pt x="6266304" y="0"/>
                  </a:lnTo>
                  <a:lnTo>
                    <a:pt x="6266304" y="1664041"/>
                  </a:lnTo>
                  <a:lnTo>
                    <a:pt x="0" y="1664041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72161" y="2282113"/>
              <a:ext cx="5800725" cy="9525"/>
            </a:xfrm>
            <a:custGeom>
              <a:avLst/>
              <a:gdLst/>
              <a:ahLst/>
              <a:cxnLst/>
              <a:rect l="l" t="t" r="r" b="b"/>
              <a:pathLst>
                <a:path w="5800725" h="9525">
                  <a:moveTo>
                    <a:pt x="5800372" y="9508"/>
                  </a:moveTo>
                  <a:lnTo>
                    <a:pt x="0" y="9508"/>
                  </a:lnTo>
                  <a:lnTo>
                    <a:pt x="0" y="0"/>
                  </a:lnTo>
                  <a:lnTo>
                    <a:pt x="5800372" y="0"/>
                  </a:lnTo>
                  <a:lnTo>
                    <a:pt x="5800372" y="9508"/>
                  </a:lnTo>
                  <a:close/>
                </a:path>
              </a:pathLst>
            </a:custGeom>
            <a:solidFill>
              <a:srgbClr val="BDC2C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019005" y="3188629"/>
            <a:ext cx="3525520" cy="5962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3 </a:t>
            </a:r>
            <a:r>
              <a:rPr sz="1200" spc="13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педагоги</a:t>
            </a:r>
            <a:r>
              <a:rPr sz="120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—</a:t>
            </a:r>
            <a:r>
              <a:rPr sz="120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7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внутрішньо</a:t>
            </a:r>
            <a:r>
              <a:rPr sz="1350" b="0" spc="-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переміщені</a:t>
            </a:r>
            <a:r>
              <a:rPr sz="1350" b="0" spc="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особи</a:t>
            </a:r>
            <a:endParaRPr sz="1350">
              <a:latin typeface="Montserrat Thin"/>
              <a:cs typeface="Montserrat Thin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spc="-19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1</a:t>
            </a:r>
            <a:r>
              <a:rPr sz="1200" spc="7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педагог</a:t>
            </a:r>
            <a:r>
              <a:rPr sz="1200" spc="8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6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пройшов</a:t>
            </a:r>
            <a:r>
              <a:rPr sz="1200" spc="7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7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сертифікацію</a:t>
            </a:r>
            <a:r>
              <a:rPr sz="1350" b="0" spc="-4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(2025)</a:t>
            </a:r>
            <a:endParaRPr sz="1250">
              <a:latin typeface="Montserrat Thin"/>
              <a:cs typeface="Montserrat Thi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67406" y="1921189"/>
            <a:ext cx="5188966" cy="260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50" b="0" spc="-10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КВАЛІ</a:t>
            </a:r>
            <a:r>
              <a:rPr sz="1550" b="0" spc="-20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50" b="0" spc="-14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ФІ</a:t>
            </a:r>
            <a:r>
              <a:rPr sz="1550" b="0" spc="-20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50" b="0" spc="-1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КАЦІ</a:t>
            </a:r>
            <a:r>
              <a:rPr sz="1550" b="0" spc="-20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50" b="0" spc="-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ЙНІ</a:t>
            </a:r>
            <a:r>
              <a:rPr sz="1550" b="0" spc="14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50" b="0" spc="-10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КАТЕГОРІ</a:t>
            </a:r>
            <a:r>
              <a:rPr sz="1550" b="0" spc="-20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50" b="0" spc="-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Ї</a:t>
            </a:r>
            <a:endParaRPr sz="1550">
              <a:latin typeface="Montserrat Thin"/>
              <a:cs typeface="Montserrat Thi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67406" y="2545169"/>
            <a:ext cx="1706880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Вища</a:t>
            </a:r>
            <a:r>
              <a:rPr sz="10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категорія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6167" y="2509148"/>
            <a:ext cx="259588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400" b="0" spc="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4</a:t>
            </a:r>
            <a:endParaRPr sz="1400">
              <a:latin typeface="Montserrat Thin"/>
              <a:cs typeface="Montserrat Thi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95804" y="2545169"/>
            <a:ext cx="1826895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Перша</a:t>
            </a:r>
            <a:r>
              <a:rPr sz="10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категорія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271205" y="2509148"/>
            <a:ext cx="259588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400" b="0" spc="-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3</a:t>
            </a:r>
            <a:endParaRPr sz="1400">
              <a:latin typeface="Montserrat Thin"/>
              <a:cs typeface="Montserrat Thi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7406" y="2916012"/>
            <a:ext cx="1826895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Друга</a:t>
            </a:r>
            <a:r>
              <a:rPr sz="1050" spc="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категорія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42362" y="2879991"/>
            <a:ext cx="259588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400" b="0" spc="-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5</a:t>
            </a:r>
            <a:endParaRPr sz="1400">
              <a:latin typeface="Montserrat Thin"/>
              <a:cs typeface="Montserrat Thi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695804" y="2916012"/>
            <a:ext cx="1282827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0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Спеціаліст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270759" y="2879991"/>
            <a:ext cx="259588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400" b="0" spc="-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5</a:t>
            </a:r>
            <a:endParaRPr sz="1400">
              <a:latin typeface="Montserrat Thin"/>
              <a:cs typeface="Montserrat Thin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334432" y="3613338"/>
            <a:ext cx="6276340" cy="2681605"/>
            <a:chOff x="5334432" y="3613338"/>
            <a:chExt cx="6276340" cy="2681605"/>
          </a:xfrm>
        </p:grpSpPr>
        <p:sp>
          <p:nvSpPr>
            <p:cNvPr id="26" name="object 26"/>
            <p:cNvSpPr/>
            <p:nvPr/>
          </p:nvSpPr>
          <p:spPr>
            <a:xfrm>
              <a:off x="5334441" y="3613346"/>
              <a:ext cx="6276340" cy="2681605"/>
            </a:xfrm>
            <a:custGeom>
              <a:avLst/>
              <a:gdLst/>
              <a:ahLst/>
              <a:cxnLst/>
              <a:rect l="l" t="t" r="r" b="b"/>
              <a:pathLst>
                <a:path w="6276340" h="2681604">
                  <a:moveTo>
                    <a:pt x="6275812" y="2681483"/>
                  </a:moveTo>
                  <a:lnTo>
                    <a:pt x="0" y="2681483"/>
                  </a:lnTo>
                  <a:lnTo>
                    <a:pt x="0" y="0"/>
                  </a:lnTo>
                  <a:lnTo>
                    <a:pt x="6275812" y="0"/>
                  </a:lnTo>
                  <a:lnTo>
                    <a:pt x="6275812" y="26814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39195" y="3618101"/>
              <a:ext cx="6266815" cy="2672080"/>
            </a:xfrm>
            <a:custGeom>
              <a:avLst/>
              <a:gdLst/>
              <a:ahLst/>
              <a:cxnLst/>
              <a:rect l="l" t="t" r="r" b="b"/>
              <a:pathLst>
                <a:path w="6266815" h="2672079">
                  <a:moveTo>
                    <a:pt x="0" y="0"/>
                  </a:moveTo>
                  <a:lnTo>
                    <a:pt x="6266304" y="0"/>
                  </a:lnTo>
                  <a:lnTo>
                    <a:pt x="6266304" y="2671974"/>
                  </a:lnTo>
                  <a:lnTo>
                    <a:pt x="0" y="2671974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72161" y="4183875"/>
              <a:ext cx="5800725" cy="9525"/>
            </a:xfrm>
            <a:custGeom>
              <a:avLst/>
              <a:gdLst/>
              <a:ahLst/>
              <a:cxnLst/>
              <a:rect l="l" t="t" r="r" b="b"/>
              <a:pathLst>
                <a:path w="5800725" h="9525">
                  <a:moveTo>
                    <a:pt x="5800372" y="9508"/>
                  </a:moveTo>
                  <a:lnTo>
                    <a:pt x="0" y="9508"/>
                  </a:lnTo>
                  <a:lnTo>
                    <a:pt x="0" y="0"/>
                  </a:lnTo>
                  <a:lnTo>
                    <a:pt x="5800372" y="0"/>
                  </a:lnTo>
                  <a:lnTo>
                    <a:pt x="5800372" y="9508"/>
                  </a:lnTo>
                  <a:close/>
                </a:path>
              </a:pathLst>
            </a:custGeom>
            <a:solidFill>
              <a:srgbClr val="BDC2C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567406" y="3822950"/>
            <a:ext cx="2803144" cy="260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50" b="0" spc="-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ШТАТНІ</a:t>
            </a:r>
            <a:r>
              <a:rPr sz="1550" b="0" spc="4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50" b="0" spc="-10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ОДИНИЦІ</a:t>
            </a:r>
            <a:endParaRPr sz="1550">
              <a:latin typeface="Montserrat Thin"/>
              <a:cs typeface="Montserrat Thi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72150" y="4868519"/>
            <a:ext cx="2748280" cy="295275"/>
          </a:xfrm>
          <a:custGeom>
            <a:avLst/>
            <a:gdLst/>
            <a:ahLst/>
            <a:cxnLst/>
            <a:rect l="l" t="t" r="r" b="b"/>
            <a:pathLst>
              <a:path w="2748279" h="295275">
                <a:moveTo>
                  <a:pt x="2748051" y="285254"/>
                </a:moveTo>
                <a:lnTo>
                  <a:pt x="0" y="285254"/>
                </a:lnTo>
                <a:lnTo>
                  <a:pt x="0" y="294767"/>
                </a:lnTo>
                <a:lnTo>
                  <a:pt x="2748051" y="294767"/>
                </a:lnTo>
                <a:lnTo>
                  <a:pt x="2748051" y="285254"/>
                </a:lnTo>
                <a:close/>
              </a:path>
              <a:path w="2748279" h="295275">
                <a:moveTo>
                  <a:pt x="2748051" y="0"/>
                </a:moveTo>
                <a:lnTo>
                  <a:pt x="0" y="0"/>
                </a:lnTo>
                <a:lnTo>
                  <a:pt x="0" y="9499"/>
                </a:lnTo>
                <a:lnTo>
                  <a:pt x="2748051" y="9499"/>
                </a:lnTo>
                <a:lnTo>
                  <a:pt x="2748051" y="0"/>
                </a:lnTo>
                <a:close/>
              </a:path>
            </a:pathLst>
          </a:custGeom>
          <a:solidFill>
            <a:srgbClr val="F2F4F5"/>
          </a:solidFill>
        </p:spPr>
        <p:txBody>
          <a:bodyPr wrap="square" lIns="0" tIns="0" rIns="0" bIns="0" rtlCol="0"/>
          <a:lstStyle/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567406" y="4334087"/>
            <a:ext cx="975994" cy="76454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00" b="0" spc="-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АДМІНІСТРАЦІЯ</a:t>
            </a:r>
            <a:endParaRPr sz="1000">
              <a:latin typeface="Montserrat Thin"/>
              <a:cs typeface="Montserrat Thin"/>
            </a:endParaRPr>
          </a:p>
          <a:p>
            <a:pPr>
              <a:lnSpc>
                <a:spcPct val="100000"/>
              </a:lnSpc>
              <a:spcBef>
                <a:spcPts val="55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Директор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8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Заступник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925442" y="4505958"/>
            <a:ext cx="1746250" cy="59626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9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100" b="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1.0</a:t>
            </a:r>
            <a:r>
              <a:rPr sz="1100" b="0" spc="-3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-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ст</a:t>
            </a:r>
            <a:r>
              <a:rPr sz="1100" b="0" spc="-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.</a:t>
            </a:r>
            <a:endParaRPr sz="1100">
              <a:latin typeface="Montserrat Thin"/>
              <a:cs typeface="Montserrat Thin"/>
            </a:endParaRPr>
          </a:p>
          <a:p>
            <a:pPr>
              <a:lnSpc>
                <a:spcPct val="100000"/>
              </a:lnSpc>
              <a:spcBef>
                <a:spcPts val="8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100" b="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0.5</a:t>
            </a:r>
            <a:r>
              <a:rPr sz="1100" b="0" spc="-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-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ст</a:t>
            </a:r>
            <a:r>
              <a:rPr sz="1100" b="0" spc="-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.</a:t>
            </a:r>
            <a:endParaRPr sz="1100">
              <a:latin typeface="Montserrat Thin"/>
              <a:cs typeface="Montserrat Thi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624481" y="4868519"/>
            <a:ext cx="2748280" cy="295275"/>
          </a:xfrm>
          <a:custGeom>
            <a:avLst/>
            <a:gdLst/>
            <a:ahLst/>
            <a:cxnLst/>
            <a:rect l="l" t="t" r="r" b="b"/>
            <a:pathLst>
              <a:path w="2748279" h="295275">
                <a:moveTo>
                  <a:pt x="2748051" y="285254"/>
                </a:moveTo>
                <a:lnTo>
                  <a:pt x="0" y="285254"/>
                </a:lnTo>
                <a:lnTo>
                  <a:pt x="0" y="294767"/>
                </a:lnTo>
                <a:lnTo>
                  <a:pt x="2748051" y="294767"/>
                </a:lnTo>
                <a:lnTo>
                  <a:pt x="2748051" y="285254"/>
                </a:lnTo>
                <a:close/>
              </a:path>
              <a:path w="2748279" h="295275">
                <a:moveTo>
                  <a:pt x="2748051" y="0"/>
                </a:moveTo>
                <a:lnTo>
                  <a:pt x="0" y="0"/>
                </a:lnTo>
                <a:lnTo>
                  <a:pt x="0" y="9499"/>
                </a:lnTo>
                <a:lnTo>
                  <a:pt x="2748051" y="9499"/>
                </a:lnTo>
                <a:lnTo>
                  <a:pt x="2748051" y="0"/>
                </a:lnTo>
                <a:close/>
              </a:path>
            </a:pathLst>
          </a:custGeom>
          <a:solidFill>
            <a:srgbClr val="F2F4F5"/>
          </a:solidFill>
        </p:spPr>
        <p:txBody>
          <a:bodyPr wrap="square" lIns="0" tIns="0" rIns="0" bIns="0" rtlCol="0"/>
          <a:lstStyle/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619733" y="4334087"/>
            <a:ext cx="1464945" cy="76454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00" b="0" spc="-7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ПІДТРИМКА</a:t>
            </a:r>
            <a:r>
              <a:rPr sz="1000" b="0" spc="-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00" b="0" spc="-7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НАВЧАННЯ</a:t>
            </a:r>
            <a:endParaRPr sz="1000">
              <a:latin typeface="Montserrat Thin"/>
              <a:cs typeface="Montserrat Thin"/>
            </a:endParaRPr>
          </a:p>
          <a:p>
            <a:pPr>
              <a:lnSpc>
                <a:spcPct val="100000"/>
              </a:lnSpc>
              <a:spcBef>
                <a:spcPts val="55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Асистенти</a:t>
            </a:r>
            <a:r>
              <a:rPr sz="1050" spc="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вчителя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8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Вихователь</a:t>
            </a:r>
            <a:r>
              <a:rPr sz="1050" spc="7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ГПД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903482" y="4505958"/>
            <a:ext cx="474345" cy="59626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9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100" b="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4.0</a:t>
            </a:r>
            <a:r>
              <a:rPr sz="1100" b="0" spc="-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-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ст</a:t>
            </a:r>
            <a:r>
              <a:rPr sz="1100" b="0" spc="-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.</a:t>
            </a:r>
            <a:endParaRPr sz="1100">
              <a:latin typeface="Montserrat Thin"/>
              <a:cs typeface="Montserrat Thin"/>
            </a:endParaRPr>
          </a:p>
          <a:p>
            <a:pPr>
              <a:lnSpc>
                <a:spcPct val="100000"/>
              </a:lnSpc>
              <a:spcBef>
                <a:spcPts val="8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100" b="0" spc="-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0.75</a:t>
            </a:r>
            <a:r>
              <a:rPr sz="1100" b="0" spc="-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-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ст</a:t>
            </a:r>
            <a:r>
              <a:rPr sz="1100" b="0" spc="-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.</a:t>
            </a:r>
            <a:endParaRPr sz="1100">
              <a:latin typeface="Montserrat Thin"/>
              <a:cs typeface="Montserrat Thi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572150" y="5762345"/>
            <a:ext cx="2748280" cy="295275"/>
          </a:xfrm>
          <a:custGeom>
            <a:avLst/>
            <a:gdLst/>
            <a:ahLst/>
            <a:cxnLst/>
            <a:rect l="l" t="t" r="r" b="b"/>
            <a:pathLst>
              <a:path w="2748279" h="295275">
                <a:moveTo>
                  <a:pt x="2748051" y="285267"/>
                </a:moveTo>
                <a:lnTo>
                  <a:pt x="0" y="285267"/>
                </a:lnTo>
                <a:lnTo>
                  <a:pt x="0" y="294767"/>
                </a:lnTo>
                <a:lnTo>
                  <a:pt x="2748051" y="294767"/>
                </a:lnTo>
                <a:lnTo>
                  <a:pt x="2748051" y="285267"/>
                </a:lnTo>
                <a:close/>
              </a:path>
              <a:path w="2748279" h="295275">
                <a:moveTo>
                  <a:pt x="2748051" y="0"/>
                </a:moveTo>
                <a:lnTo>
                  <a:pt x="0" y="0"/>
                </a:lnTo>
                <a:lnTo>
                  <a:pt x="0" y="9512"/>
                </a:lnTo>
                <a:lnTo>
                  <a:pt x="2748051" y="9512"/>
                </a:lnTo>
                <a:lnTo>
                  <a:pt x="2748051" y="0"/>
                </a:lnTo>
                <a:close/>
              </a:path>
            </a:pathLst>
          </a:custGeom>
          <a:solidFill>
            <a:srgbClr val="F2F4F5"/>
          </a:solidFill>
        </p:spPr>
        <p:txBody>
          <a:bodyPr wrap="square" lIns="0" tIns="0" rIns="0" bIns="0" rtlCol="0"/>
          <a:lstStyle/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925442" y="5502039"/>
            <a:ext cx="874522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100" b="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0.5</a:t>
            </a:r>
            <a:r>
              <a:rPr sz="1100" b="0" spc="-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-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ст</a:t>
            </a:r>
            <a:r>
              <a:rPr sz="1100" b="0" spc="-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.</a:t>
            </a:r>
            <a:endParaRPr sz="1100">
              <a:latin typeface="Montserrat Thin"/>
              <a:cs typeface="Montserrat Thi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67406" y="5227915"/>
            <a:ext cx="1454150" cy="76454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00" b="0" spc="-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СПЕЦІАЛІСТИ</a:t>
            </a:r>
            <a:endParaRPr sz="1000">
              <a:latin typeface="Montserrat Thin"/>
              <a:cs typeface="Montserrat Thin"/>
            </a:endParaRPr>
          </a:p>
          <a:p>
            <a:pPr>
              <a:lnSpc>
                <a:spcPct val="100000"/>
              </a:lnSpc>
              <a:spcBef>
                <a:spcPts val="55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Педагог-</a:t>
            </a:r>
            <a:r>
              <a:rPr sz="1050" spc="10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організатор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8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Психолог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848480" y="5787304"/>
            <a:ext cx="100863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100" b="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0.25</a:t>
            </a:r>
            <a:r>
              <a:rPr sz="1100" b="0" spc="-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-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ст</a:t>
            </a:r>
            <a:r>
              <a:rPr sz="1100" b="0" spc="-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.</a:t>
            </a:r>
            <a:endParaRPr sz="1100">
              <a:latin typeface="Montserrat Thin"/>
              <a:cs typeface="Montserrat Thi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624488" y="5391493"/>
            <a:ext cx="2748280" cy="666115"/>
          </a:xfrm>
          <a:custGeom>
            <a:avLst/>
            <a:gdLst/>
            <a:ahLst/>
            <a:cxnLst/>
            <a:rect l="l" t="t" r="r" b="b"/>
            <a:pathLst>
              <a:path w="2748279" h="666114">
                <a:moveTo>
                  <a:pt x="2748045" y="665616"/>
                </a:moveTo>
                <a:lnTo>
                  <a:pt x="0" y="665616"/>
                </a:lnTo>
                <a:lnTo>
                  <a:pt x="0" y="0"/>
                </a:lnTo>
                <a:lnTo>
                  <a:pt x="2748045" y="0"/>
                </a:lnTo>
                <a:lnTo>
                  <a:pt x="2748045" y="665616"/>
                </a:lnTo>
                <a:close/>
              </a:path>
            </a:pathLst>
          </a:custGeom>
          <a:solidFill>
            <a:srgbClr val="1A2E44"/>
          </a:solidFill>
        </p:spPr>
        <p:txBody>
          <a:bodyPr wrap="square" lIns="0" tIns="0" rIns="0" bIns="0" rtlCol="0"/>
          <a:lstStyle/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0780016" y="5721110"/>
            <a:ext cx="1090803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-4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11.75</a:t>
            </a:r>
            <a:r>
              <a:rPr sz="1050" spc="-1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3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ст.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854085" y="6510342"/>
            <a:ext cx="5256530" cy="30543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4000"/>
              </a:lnSpc>
              <a:spcBef>
                <a:spcPts val="5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Забезпечення</a:t>
            </a:r>
            <a:r>
              <a:rPr sz="9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9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господарської</a:t>
            </a:r>
            <a:r>
              <a:rPr sz="9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7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діяльності,</a:t>
            </a:r>
            <a:r>
              <a:rPr sz="9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0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харчування</a:t>
            </a:r>
            <a:r>
              <a:rPr sz="900" spc="5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8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9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безпеки</a:t>
            </a:r>
            <a:r>
              <a:rPr sz="9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9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закладу</a:t>
            </a:r>
            <a:r>
              <a:rPr sz="900" spc="5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0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здійснюється</a:t>
            </a:r>
            <a:r>
              <a:rPr sz="9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 </a:t>
            </a:r>
            <a:r>
              <a:rPr sz="900" spc="10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повному</a:t>
            </a:r>
            <a:r>
              <a:rPr sz="90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обсязі.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733838" y="5502408"/>
            <a:ext cx="2519680" cy="4210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800" spc="8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ТЕХНІЧНИЙ</a:t>
            </a:r>
            <a:r>
              <a:rPr sz="800" spc="3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800" spc="11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ПЕРСОНАЛ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5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10</a:t>
            </a:r>
            <a:r>
              <a:rPr sz="1550" b="0" spc="-2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2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осіб</a:t>
            </a:r>
            <a:endParaRPr sz="1700">
              <a:latin typeface="Montserrat Thin"/>
              <a:cs typeface="Montserrat Thi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27581" y="4231419"/>
            <a:ext cx="4279265" cy="2529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5"/>
              </a:spcBef>
              <a:defRPr>
                <a:latin typeface="Montserrat"/>
                <a:ea typeface="Montserrat"/>
                <a:cs typeface="Montserrat"/>
              </a:defRPr>
            </a:pPr>
            <a:endParaRPr sz="750" dirty="0">
              <a:latin typeface="Times New Roman"/>
              <a:cs typeface="Times New Roman"/>
            </a:endParaRPr>
          </a:p>
          <a:p>
            <a:pPr marL="175895">
              <a:lnSpc>
                <a:spcPct val="100000"/>
              </a:lnSpc>
              <a:spcBef>
                <a:spcPts val="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50" b="0" spc="-3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SCHOOL</a:t>
            </a:r>
            <a:r>
              <a:rPr sz="750" b="0" spc="-7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b="0" spc="-4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INFRASTRUCTURE</a:t>
            </a:r>
            <a:r>
              <a:rPr sz="750" b="0" spc="-2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b="0" spc="-3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BLUEPRINT</a:t>
            </a:r>
            <a:r>
              <a:rPr sz="750" b="0" spc="15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b="0" spc="-2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/STAFFING</a:t>
            </a:r>
            <a:r>
              <a:rPr sz="750" b="0" spc="-1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b="0" spc="-2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V2.0</a:t>
            </a:r>
            <a:endParaRPr sz="750" dirty="0">
              <a:latin typeface="Montserrat Thin"/>
              <a:cs typeface="Montserrat Thin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6" y="3830289"/>
            <a:ext cx="3864042" cy="2806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2582" y="510284"/>
            <a:ext cx="2610993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2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ФІНАНСОВИЙ</a:t>
            </a:r>
            <a:r>
              <a:rPr sz="1050" spc="2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0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ЗВІТ</a:t>
            </a:r>
            <a:r>
              <a:rPr sz="1050" spc="2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2025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62582" y="636385"/>
            <a:ext cx="13882624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3050" spc="-190" dirty="0">
                <a:latin typeface="Montserrat"/>
                <a:ea typeface="Montserrat"/>
                <a:cs typeface="Montserrat"/>
              </a:rPr>
              <a:t>Фінансове</a:t>
            </a:r>
            <a:r>
              <a:rPr sz="3050" spc="-95" dirty="0">
                <a:latin typeface="Montserrat"/>
                <a:ea typeface="Montserrat"/>
                <a:cs typeface="Montserrat"/>
              </a:rPr>
              <a:t> </a:t>
            </a:r>
            <a:r>
              <a:rPr sz="3050" spc="-190" dirty="0">
                <a:latin typeface="Montserrat"/>
                <a:ea typeface="Montserrat"/>
                <a:cs typeface="Montserrat"/>
              </a:rPr>
              <a:t>забезпечення</a:t>
            </a:r>
            <a:r>
              <a:rPr sz="3050" spc="25" dirty="0">
                <a:latin typeface="Montserrat"/>
                <a:ea typeface="Montserrat"/>
                <a:cs typeface="Montserrat"/>
              </a:rPr>
              <a:t> </a:t>
            </a:r>
            <a:r>
              <a:rPr sz="3050" spc="-90" dirty="0">
                <a:latin typeface="Montserrat"/>
                <a:ea typeface="Montserrat"/>
                <a:cs typeface="Montserrat"/>
              </a:rPr>
              <a:t>та</a:t>
            </a:r>
            <a:r>
              <a:rPr sz="3050" dirty="0">
                <a:latin typeface="Montserrat"/>
                <a:ea typeface="Montserrat"/>
                <a:cs typeface="Montserrat"/>
              </a:rPr>
              <a:t> </a:t>
            </a:r>
            <a:r>
              <a:rPr sz="3050" spc="-170" dirty="0">
                <a:latin typeface="Montserrat"/>
                <a:ea typeface="Montserrat"/>
                <a:cs typeface="Montserrat"/>
              </a:rPr>
              <a:t>заробітна</a:t>
            </a:r>
            <a:r>
              <a:rPr sz="3050" dirty="0">
                <a:latin typeface="Montserrat"/>
                <a:ea typeface="Montserrat"/>
                <a:cs typeface="Montserrat"/>
              </a:rPr>
              <a:t> </a:t>
            </a:r>
            <a:r>
              <a:rPr sz="3050" spc="-100" dirty="0">
                <a:latin typeface="Montserrat"/>
                <a:ea typeface="Montserrat"/>
                <a:cs typeface="Montserrat"/>
              </a:rPr>
              <a:t>плата</a:t>
            </a:r>
            <a:endParaRPr sz="3050"/>
          </a:p>
        </p:txBody>
      </p:sp>
      <p:sp>
        <p:nvSpPr>
          <p:cNvPr id="4" name="object 4"/>
          <p:cNvSpPr txBox="1"/>
          <p:nvPr/>
        </p:nvSpPr>
        <p:spPr>
          <a:xfrm>
            <a:off x="562582" y="1708394"/>
            <a:ext cx="4067175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20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ЗАГАЛЬНИЙ</a:t>
            </a:r>
            <a:r>
              <a:rPr sz="1050" spc="1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ФОНД</a:t>
            </a:r>
            <a:r>
              <a:rPr sz="1050" spc="1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9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ЗАРОБІТНОЇ</a:t>
            </a:r>
            <a:r>
              <a:rPr sz="1050" spc="1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8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ПЛАТИ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2582" y="1849574"/>
            <a:ext cx="8079232" cy="8832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5600" b="0" spc="1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5</a:t>
            </a:r>
            <a:r>
              <a:rPr sz="5600" b="0" spc="-34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5600" b="0" spc="4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1</a:t>
            </a:r>
            <a:r>
              <a:rPr sz="5600" b="0" spc="-5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4</a:t>
            </a:r>
            <a:r>
              <a:rPr sz="5600" b="0" spc="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7</a:t>
            </a:r>
            <a:r>
              <a:rPr sz="5600" b="0" spc="-3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56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671</a:t>
            </a:r>
            <a:r>
              <a:rPr sz="5600" b="0" spc="-4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000" b="0" spc="-7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грн</a:t>
            </a:r>
            <a:endParaRPr sz="2000">
              <a:latin typeface="Montserrat Thin"/>
              <a:cs typeface="Montserrat Thi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0037" y="2824115"/>
            <a:ext cx="11030585" cy="3661410"/>
            <a:chOff x="580037" y="2824115"/>
            <a:chExt cx="11030585" cy="3661410"/>
          </a:xfrm>
        </p:grpSpPr>
        <p:sp>
          <p:nvSpPr>
            <p:cNvPr id="7" name="object 7"/>
            <p:cNvSpPr/>
            <p:nvPr/>
          </p:nvSpPr>
          <p:spPr>
            <a:xfrm>
              <a:off x="580037" y="2824115"/>
              <a:ext cx="913130" cy="38100"/>
            </a:xfrm>
            <a:custGeom>
              <a:avLst/>
              <a:gdLst/>
              <a:ahLst/>
              <a:cxnLst/>
              <a:rect l="l" t="t" r="r" b="b"/>
              <a:pathLst>
                <a:path w="913130" h="38100">
                  <a:moveTo>
                    <a:pt x="912845" y="38035"/>
                  </a:moveTo>
                  <a:lnTo>
                    <a:pt x="0" y="38035"/>
                  </a:lnTo>
                  <a:lnTo>
                    <a:pt x="0" y="0"/>
                  </a:lnTo>
                  <a:lnTo>
                    <a:pt x="912845" y="0"/>
                  </a:lnTo>
                  <a:lnTo>
                    <a:pt x="912845" y="38035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88658" y="308085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070" y="76070"/>
                  </a:moveTo>
                  <a:lnTo>
                    <a:pt x="0" y="76070"/>
                  </a:lnTo>
                  <a:lnTo>
                    <a:pt x="0" y="0"/>
                  </a:lnTo>
                  <a:lnTo>
                    <a:pt x="76070" y="0"/>
                  </a:lnTo>
                  <a:lnTo>
                    <a:pt x="76070" y="76070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88658" y="39461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070" y="76070"/>
                  </a:moveTo>
                  <a:lnTo>
                    <a:pt x="0" y="76070"/>
                  </a:lnTo>
                  <a:lnTo>
                    <a:pt x="0" y="0"/>
                  </a:lnTo>
                  <a:lnTo>
                    <a:pt x="76070" y="0"/>
                  </a:lnTo>
                  <a:lnTo>
                    <a:pt x="76070" y="76070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245711" y="4830474"/>
              <a:ext cx="4364990" cy="1654810"/>
            </a:xfrm>
            <a:custGeom>
              <a:avLst/>
              <a:gdLst/>
              <a:ahLst/>
              <a:cxnLst/>
              <a:rect l="l" t="t" r="r" b="b"/>
              <a:pathLst>
                <a:path w="4364990" h="1654810">
                  <a:moveTo>
                    <a:pt x="0" y="1654532"/>
                  </a:moveTo>
                  <a:lnTo>
                    <a:pt x="4364542" y="1654532"/>
                  </a:lnTo>
                  <a:lnTo>
                    <a:pt x="4364542" y="0"/>
                  </a:lnTo>
                  <a:lnTo>
                    <a:pt x="0" y="0"/>
                  </a:lnTo>
                  <a:lnTo>
                    <a:pt x="0" y="1654532"/>
                  </a:lnTo>
                  <a:close/>
                </a:path>
              </a:pathLst>
            </a:custGeom>
            <a:solidFill>
              <a:srgbClr val="F0F4F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88658" y="4830474"/>
              <a:ext cx="57150" cy="1654810"/>
            </a:xfrm>
            <a:custGeom>
              <a:avLst/>
              <a:gdLst/>
              <a:ahLst/>
              <a:cxnLst/>
              <a:rect l="l" t="t" r="r" b="b"/>
              <a:pathLst>
                <a:path w="57150" h="1654810">
                  <a:moveTo>
                    <a:pt x="57052" y="1654532"/>
                  </a:moveTo>
                  <a:lnTo>
                    <a:pt x="0" y="1654532"/>
                  </a:lnTo>
                  <a:lnTo>
                    <a:pt x="0" y="0"/>
                  </a:lnTo>
                  <a:lnTo>
                    <a:pt x="57052" y="0"/>
                  </a:lnTo>
                  <a:lnTo>
                    <a:pt x="57052" y="1654532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69010" y="5153773"/>
              <a:ext cx="152140" cy="15152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193412" y="1716339"/>
            <a:ext cx="4412615" cy="1075055"/>
          </a:xfrm>
          <a:prstGeom prst="rect">
            <a:avLst/>
          </a:prstGeom>
          <a:solidFill>
            <a:srgbClr val="FFFFFF"/>
          </a:solidFill>
          <a:ln w="9508">
            <a:solidFill>
              <a:srgbClr val="BDC2C7"/>
            </a:solidFill>
          </a:ln>
        </p:spPr>
        <p:txBody>
          <a:bodyPr vert="horz" wrap="square" lIns="0" tIns="11048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69"/>
              </a:spcBef>
              <a:defRPr>
                <a:latin typeface="Montserrat"/>
                <a:ea typeface="Montserrat"/>
                <a:cs typeface="Montserrat"/>
              </a:defRPr>
            </a:pPr>
            <a:endParaRPr sz="900">
              <a:latin typeface="Times New Roman"/>
              <a:cs typeface="Times New Roman"/>
            </a:endParaRPr>
          </a:p>
          <a:p>
            <a:pPr marL="231140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900" spc="1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НАРАХУВАННЯ</a:t>
            </a:r>
            <a:r>
              <a:rPr sz="900" spc="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5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НА</a:t>
            </a:r>
            <a:r>
              <a:rPr sz="90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ЗАРПЛАТУ</a:t>
            </a:r>
            <a:r>
              <a:rPr sz="90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8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(ЄСВ)</a:t>
            </a:r>
            <a:endParaRPr sz="900">
              <a:latin typeface="Calibri"/>
              <a:cs typeface="Calibri"/>
            </a:endParaRPr>
          </a:p>
          <a:p>
            <a:pPr marL="231140">
              <a:lnSpc>
                <a:spcPct val="100000"/>
              </a:lnSpc>
              <a:spcBef>
                <a:spcPts val="46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21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1</a:t>
            </a:r>
            <a:r>
              <a:rPr sz="2150" b="0" spc="14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1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122</a:t>
            </a:r>
            <a:r>
              <a:rPr sz="2150" b="0" spc="-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1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276</a:t>
            </a:r>
            <a:r>
              <a:rPr sz="2150" b="0" spc="-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350" b="0" spc="-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грн</a:t>
            </a:r>
            <a:endParaRPr sz="2350">
              <a:latin typeface="Montserrat Thin"/>
              <a:cs typeface="Montserrat Thi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02535" y="2938447"/>
            <a:ext cx="3527425" cy="1640839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00" b="0" spc="-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Педагогічні</a:t>
            </a:r>
            <a:r>
              <a:rPr sz="1500" b="0" spc="-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працівники</a:t>
            </a:r>
            <a:endParaRPr sz="1500">
              <a:latin typeface="Montserrat Thin"/>
              <a:cs typeface="Montserrat Thin"/>
            </a:endParaRPr>
          </a:p>
          <a:p>
            <a:pPr marL="12700" marR="284480">
              <a:lnSpc>
                <a:spcPct val="124800"/>
              </a:lnSpc>
              <a:spcBef>
                <a:spcPts val="1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3</a:t>
            </a:r>
            <a:r>
              <a:rPr sz="120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6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804</a:t>
            </a:r>
            <a:r>
              <a:rPr sz="120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829</a:t>
            </a:r>
            <a:r>
              <a:rPr sz="120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7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грн</a:t>
            </a:r>
            <a:r>
              <a:rPr sz="120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виділено</a:t>
            </a:r>
            <a:r>
              <a:rPr sz="120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на</a:t>
            </a:r>
            <a:r>
              <a:rPr sz="120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забезпечення навчального</a:t>
            </a:r>
            <a:r>
              <a:rPr sz="1200" spc="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процесу.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00" b="0" spc="-9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Обслуговуючий</a:t>
            </a:r>
            <a:r>
              <a:rPr sz="1500" b="0" spc="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персонал</a:t>
            </a:r>
            <a:endParaRPr sz="1500">
              <a:latin typeface="Montserrat Thin"/>
              <a:cs typeface="Montserrat Thin"/>
            </a:endParaRPr>
          </a:p>
          <a:p>
            <a:pPr marL="12700" marR="5080">
              <a:lnSpc>
                <a:spcPct val="124800"/>
              </a:lnSpc>
              <a:spcBef>
                <a:spcPts val="1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spc="-19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1</a:t>
            </a:r>
            <a:r>
              <a:rPr sz="120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0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342</a:t>
            </a:r>
            <a:r>
              <a:rPr sz="120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842</a:t>
            </a:r>
            <a:r>
              <a:rPr sz="120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7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грн</a:t>
            </a:r>
            <a:r>
              <a:rPr sz="120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на</a:t>
            </a:r>
            <a:r>
              <a:rPr sz="120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технічне</a:t>
            </a:r>
            <a:r>
              <a:rPr sz="120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20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адміністративне </a:t>
            </a:r>
            <a:r>
              <a:rPr sz="120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супроводження.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45711" y="5053873"/>
            <a:ext cx="4364990" cy="1152239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568325">
              <a:lnSpc>
                <a:spcPct val="100000"/>
              </a:lnSpc>
              <a:spcBef>
                <a:spcPts val="68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00" b="0" spc="-5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ЕН</a:t>
            </a:r>
            <a:r>
              <a:rPr sz="1000" b="0" spc="-10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00" b="0" spc="-3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ЕРГОН</a:t>
            </a:r>
            <a:r>
              <a:rPr sz="1000" b="0" spc="-10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00" b="0" spc="-4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ОСІ</a:t>
            </a:r>
            <a:r>
              <a:rPr sz="1000" b="0" spc="-5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Ї</a:t>
            </a:r>
            <a:endParaRPr sz="1000" dirty="0">
              <a:latin typeface="Montserrat Thin"/>
              <a:cs typeface="Montserrat Thin"/>
            </a:endParaRPr>
          </a:p>
          <a:p>
            <a:pPr marL="302260" marR="511175">
              <a:lnSpc>
                <a:spcPts val="1950"/>
              </a:lnSpc>
              <a:spcBef>
                <a:spcPts val="108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50" b="0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«</a:t>
            </a:r>
            <a:r>
              <a:rPr lang="uk-UA" sz="1550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103 865</a:t>
            </a:r>
            <a:r>
              <a:rPr sz="1550" b="0" spc="-20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грн</a:t>
            </a:r>
            <a:r>
              <a:rPr sz="1700" b="0" spc="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0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витрачено</a:t>
            </a:r>
            <a:r>
              <a:rPr sz="1700" b="0" spc="-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4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на</a:t>
            </a:r>
            <a:r>
              <a:rPr sz="1700" b="0" spc="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8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дизельне </a:t>
            </a:r>
            <a:r>
              <a:rPr sz="1700" b="0" spc="-1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паливо</a:t>
            </a:r>
            <a:r>
              <a:rPr sz="1700" b="0" spc="-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700" b="0" spc="3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0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шкільного</a:t>
            </a:r>
            <a:r>
              <a:rPr sz="1700" b="0" spc="-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автобуса</a:t>
            </a:r>
            <a:r>
              <a:rPr sz="1700" b="0" spc="1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та </a:t>
            </a:r>
            <a:r>
              <a:rPr sz="1700" b="0" spc="-10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генераторів</a:t>
            </a:r>
            <a:r>
              <a:rPr sz="1700" b="0" spc="-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укриття</a:t>
            </a:r>
            <a:r>
              <a:rPr sz="15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.»</a:t>
            </a:r>
            <a:endParaRPr sz="1550" dirty="0">
              <a:latin typeface="Montserrat Thin"/>
              <a:cs typeface="Montserrat Thi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0037" y="3166432"/>
            <a:ext cx="6304915" cy="3319145"/>
          </a:xfrm>
          <a:custGeom>
            <a:avLst/>
            <a:gdLst/>
            <a:ahLst/>
            <a:cxnLst/>
            <a:rect l="l" t="t" r="r" b="b"/>
            <a:pathLst>
              <a:path w="6304915" h="3319145">
                <a:moveTo>
                  <a:pt x="6304339" y="3318573"/>
                </a:moveTo>
                <a:lnTo>
                  <a:pt x="0" y="3318573"/>
                </a:lnTo>
                <a:lnTo>
                  <a:pt x="0" y="0"/>
                </a:lnTo>
                <a:lnTo>
                  <a:pt x="6304339" y="0"/>
                </a:lnTo>
                <a:lnTo>
                  <a:pt x="6304339" y="33185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84791" y="3171187"/>
            <a:ext cx="6295390" cy="3309620"/>
          </a:xfrm>
          <a:prstGeom prst="rect">
            <a:avLst/>
          </a:prstGeom>
          <a:ln w="9508">
            <a:solidFill>
              <a:srgbClr val="BDC2C7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defRPr>
                <a:latin typeface="Montserrat"/>
                <a:ea typeface="Montserrat"/>
                <a:cs typeface="Montserrat"/>
              </a:defRPr>
            </a:pPr>
            <a:endParaRPr sz="1350">
              <a:latin typeface="Times New Roman"/>
              <a:cs typeface="Times New Roman"/>
            </a:endParaRPr>
          </a:p>
          <a:p>
            <a:pPr marL="227965">
              <a:lnSpc>
                <a:spcPct val="100000"/>
              </a:lnSpc>
              <a:spcBef>
                <a:spcPts val="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00" b="0" spc="-1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РОЗПОДІЛ</a:t>
            </a:r>
            <a:r>
              <a:rPr sz="1500" b="0" spc="-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-13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ВИДАТКІВ</a:t>
            </a:r>
            <a:r>
              <a:rPr sz="1500" b="0" spc="-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-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НА</a:t>
            </a:r>
            <a:r>
              <a:rPr sz="1500" b="0" spc="-1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-13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ОПЛАТУ</a:t>
            </a:r>
            <a:r>
              <a:rPr sz="1500" b="0" spc="-18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ПРАЦІ</a:t>
            </a:r>
            <a:endParaRPr sz="1500">
              <a:latin typeface="Montserrat Thin"/>
              <a:cs typeface="Montserrat Thi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7757" y="3813031"/>
            <a:ext cx="5828898" cy="2434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08" y="0"/>
            <a:ext cx="12171680" cy="6837045"/>
            <a:chOff x="9508" y="0"/>
            <a:chExt cx="12171680" cy="6837045"/>
          </a:xfrm>
        </p:grpSpPr>
        <p:sp>
          <p:nvSpPr>
            <p:cNvPr id="3" name="object 3"/>
            <p:cNvSpPr/>
            <p:nvPr/>
          </p:nvSpPr>
          <p:spPr>
            <a:xfrm>
              <a:off x="9328140" y="0"/>
              <a:ext cx="2851150" cy="1901825"/>
            </a:xfrm>
            <a:custGeom>
              <a:avLst/>
              <a:gdLst/>
              <a:ahLst/>
              <a:cxnLst/>
              <a:rect l="l" t="t" r="r" b="b"/>
              <a:pathLst>
                <a:path w="2851150" h="1901825">
                  <a:moveTo>
                    <a:pt x="1901761" y="1901761"/>
                  </a:moveTo>
                  <a:lnTo>
                    <a:pt x="1855089" y="1901188"/>
                  </a:lnTo>
                  <a:lnTo>
                    <a:pt x="1808446" y="1899470"/>
                  </a:lnTo>
                  <a:lnTo>
                    <a:pt x="1761859" y="1896608"/>
                  </a:lnTo>
                  <a:lnTo>
                    <a:pt x="1715356" y="1892603"/>
                  </a:lnTo>
                  <a:lnTo>
                    <a:pt x="1668964" y="1887459"/>
                  </a:lnTo>
                  <a:lnTo>
                    <a:pt x="1622711" y="1881177"/>
                  </a:lnTo>
                  <a:lnTo>
                    <a:pt x="1576629" y="1873762"/>
                  </a:lnTo>
                  <a:lnTo>
                    <a:pt x="1530744" y="1865219"/>
                  </a:lnTo>
                  <a:lnTo>
                    <a:pt x="1485082" y="1855552"/>
                  </a:lnTo>
                  <a:lnTo>
                    <a:pt x="1439669" y="1844767"/>
                  </a:lnTo>
                  <a:lnTo>
                    <a:pt x="1394535" y="1832871"/>
                  </a:lnTo>
                  <a:lnTo>
                    <a:pt x="1349708" y="1819871"/>
                  </a:lnTo>
                  <a:lnTo>
                    <a:pt x="1305213" y="1805775"/>
                  </a:lnTo>
                  <a:lnTo>
                    <a:pt x="1261077" y="1790591"/>
                  </a:lnTo>
                  <a:lnTo>
                    <a:pt x="1217326" y="1774329"/>
                  </a:lnTo>
                  <a:lnTo>
                    <a:pt x="1173988" y="1756997"/>
                  </a:lnTo>
                  <a:lnTo>
                    <a:pt x="1131089" y="1738608"/>
                  </a:lnTo>
                  <a:lnTo>
                    <a:pt x="1088653" y="1719171"/>
                  </a:lnTo>
                  <a:lnTo>
                    <a:pt x="1046707" y="1698699"/>
                  </a:lnTo>
                  <a:lnTo>
                    <a:pt x="1005277" y="1677203"/>
                  </a:lnTo>
                  <a:lnTo>
                    <a:pt x="964386" y="1654698"/>
                  </a:lnTo>
                  <a:lnTo>
                    <a:pt x="924060" y="1631195"/>
                  </a:lnTo>
                  <a:lnTo>
                    <a:pt x="884323" y="1606709"/>
                  </a:lnTo>
                  <a:lnTo>
                    <a:pt x="845199" y="1581256"/>
                  </a:lnTo>
                  <a:lnTo>
                    <a:pt x="806711" y="1554851"/>
                  </a:lnTo>
                  <a:lnTo>
                    <a:pt x="768883" y="1527508"/>
                  </a:lnTo>
                  <a:lnTo>
                    <a:pt x="731737" y="1499246"/>
                  </a:lnTo>
                  <a:lnTo>
                    <a:pt x="695296" y="1470081"/>
                  </a:lnTo>
                  <a:lnTo>
                    <a:pt x="659582" y="1440030"/>
                  </a:lnTo>
                  <a:lnTo>
                    <a:pt x="624616" y="1409112"/>
                  </a:lnTo>
                  <a:lnTo>
                    <a:pt x="590419" y="1377344"/>
                  </a:lnTo>
                  <a:lnTo>
                    <a:pt x="557012" y="1344748"/>
                  </a:lnTo>
                  <a:lnTo>
                    <a:pt x="524416" y="1311341"/>
                  </a:lnTo>
                  <a:lnTo>
                    <a:pt x="492649" y="1277144"/>
                  </a:lnTo>
                  <a:lnTo>
                    <a:pt x="461730" y="1242178"/>
                  </a:lnTo>
                  <a:lnTo>
                    <a:pt x="431679" y="1206464"/>
                  </a:lnTo>
                  <a:lnTo>
                    <a:pt x="402514" y="1170023"/>
                  </a:lnTo>
                  <a:lnTo>
                    <a:pt x="374252" y="1132877"/>
                  </a:lnTo>
                  <a:lnTo>
                    <a:pt x="346910" y="1095049"/>
                  </a:lnTo>
                  <a:lnTo>
                    <a:pt x="320504" y="1056561"/>
                  </a:lnTo>
                  <a:lnTo>
                    <a:pt x="295051" y="1017437"/>
                  </a:lnTo>
                  <a:lnTo>
                    <a:pt x="270566" y="977700"/>
                  </a:lnTo>
                  <a:lnTo>
                    <a:pt x="247063" y="937374"/>
                  </a:lnTo>
                  <a:lnTo>
                    <a:pt x="224557" y="896483"/>
                  </a:lnTo>
                  <a:lnTo>
                    <a:pt x="203061" y="855053"/>
                  </a:lnTo>
                  <a:lnTo>
                    <a:pt x="182589" y="813107"/>
                  </a:lnTo>
                  <a:lnTo>
                    <a:pt x="163152" y="770672"/>
                  </a:lnTo>
                  <a:lnTo>
                    <a:pt x="144762" y="727772"/>
                  </a:lnTo>
                  <a:lnTo>
                    <a:pt x="127431" y="684433"/>
                  </a:lnTo>
                  <a:lnTo>
                    <a:pt x="111169" y="640683"/>
                  </a:lnTo>
                  <a:lnTo>
                    <a:pt x="95985" y="596547"/>
                  </a:lnTo>
                  <a:lnTo>
                    <a:pt x="81889" y="552052"/>
                  </a:lnTo>
                  <a:lnTo>
                    <a:pt x="68889" y="507223"/>
                  </a:lnTo>
                  <a:lnTo>
                    <a:pt x="56993" y="462090"/>
                  </a:lnTo>
                  <a:lnTo>
                    <a:pt x="46208" y="416678"/>
                  </a:lnTo>
                  <a:lnTo>
                    <a:pt x="36541" y="371015"/>
                  </a:lnTo>
                  <a:lnTo>
                    <a:pt x="27998" y="325128"/>
                  </a:lnTo>
                  <a:lnTo>
                    <a:pt x="20583" y="279046"/>
                  </a:lnTo>
                  <a:lnTo>
                    <a:pt x="14302" y="232795"/>
                  </a:lnTo>
                  <a:lnTo>
                    <a:pt x="9157" y="186405"/>
                  </a:lnTo>
                  <a:lnTo>
                    <a:pt x="5152" y="139902"/>
                  </a:lnTo>
                  <a:lnTo>
                    <a:pt x="2290" y="93315"/>
                  </a:lnTo>
                  <a:lnTo>
                    <a:pt x="572" y="46671"/>
                  </a:lnTo>
                  <a:lnTo>
                    <a:pt x="0" y="0"/>
                  </a:lnTo>
                  <a:lnTo>
                    <a:pt x="2851060" y="0"/>
                  </a:lnTo>
                  <a:lnTo>
                    <a:pt x="2851060" y="1647845"/>
                  </a:lnTo>
                  <a:lnTo>
                    <a:pt x="2839135" y="1654698"/>
                  </a:lnTo>
                  <a:lnTo>
                    <a:pt x="2798245" y="1677203"/>
                  </a:lnTo>
                  <a:lnTo>
                    <a:pt x="2756814" y="1698699"/>
                  </a:lnTo>
                  <a:lnTo>
                    <a:pt x="2714868" y="1719171"/>
                  </a:lnTo>
                  <a:lnTo>
                    <a:pt x="2672433" y="1738608"/>
                  </a:lnTo>
                  <a:lnTo>
                    <a:pt x="2629533" y="1756997"/>
                  </a:lnTo>
                  <a:lnTo>
                    <a:pt x="2586195" y="1774329"/>
                  </a:lnTo>
                  <a:lnTo>
                    <a:pt x="2542444" y="1790591"/>
                  </a:lnTo>
                  <a:lnTo>
                    <a:pt x="2498308" y="1805775"/>
                  </a:lnTo>
                  <a:lnTo>
                    <a:pt x="2453813" y="1819871"/>
                  </a:lnTo>
                  <a:lnTo>
                    <a:pt x="2408985" y="1832871"/>
                  </a:lnTo>
                  <a:lnTo>
                    <a:pt x="2363851" y="1844767"/>
                  </a:lnTo>
                  <a:lnTo>
                    <a:pt x="2318439" y="1855552"/>
                  </a:lnTo>
                  <a:lnTo>
                    <a:pt x="2272776" y="1865219"/>
                  </a:lnTo>
                  <a:lnTo>
                    <a:pt x="2226889" y="1873762"/>
                  </a:lnTo>
                  <a:lnTo>
                    <a:pt x="2180807" y="1881177"/>
                  </a:lnTo>
                  <a:lnTo>
                    <a:pt x="2134557" y="1887459"/>
                  </a:lnTo>
                  <a:lnTo>
                    <a:pt x="2088166" y="1892603"/>
                  </a:lnTo>
                  <a:lnTo>
                    <a:pt x="2041663" y="1896608"/>
                  </a:lnTo>
                  <a:lnTo>
                    <a:pt x="1995076" y="1899470"/>
                  </a:lnTo>
                  <a:lnTo>
                    <a:pt x="1948432" y="1901188"/>
                  </a:lnTo>
                  <a:lnTo>
                    <a:pt x="1901761" y="1901761"/>
                  </a:lnTo>
                  <a:close/>
                </a:path>
              </a:pathLst>
            </a:custGeom>
            <a:solidFill>
              <a:srgbClr val="E67D21">
                <a:alpha val="4998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08" y="1312215"/>
              <a:ext cx="12171680" cy="19050"/>
            </a:xfrm>
            <a:custGeom>
              <a:avLst/>
              <a:gdLst/>
              <a:ahLst/>
              <a:cxnLst/>
              <a:rect l="l" t="t" r="r" b="b"/>
              <a:pathLst>
                <a:path w="12171680" h="19050">
                  <a:moveTo>
                    <a:pt x="12171273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901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62582" y="510284"/>
            <a:ext cx="4307205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20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ГІМНАЗІЯ:</a:t>
            </a:r>
            <a:r>
              <a:rPr sz="1050" spc="2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5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ТРАНСПОРТ</a:t>
            </a:r>
            <a:r>
              <a:rPr sz="1050" spc="2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050" spc="2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ХАРЧУВАННЯ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562582" y="662369"/>
            <a:ext cx="11574145" cy="4476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dirty="0">
                <a:latin typeface="Montserrat"/>
                <a:ea typeface="Montserrat"/>
                <a:cs typeface="Montserrat"/>
              </a:rPr>
              <a:t>Підвіз</a:t>
            </a:r>
            <a:r>
              <a:rPr spc="10" dirty="0">
                <a:latin typeface="Montserrat"/>
                <a:ea typeface="Montserrat"/>
                <a:cs typeface="Montserrat"/>
              </a:rPr>
              <a:t> </a:t>
            </a:r>
            <a:r>
              <a:rPr dirty="0">
                <a:latin typeface="Montserrat"/>
                <a:ea typeface="Montserrat"/>
                <a:cs typeface="Montserrat"/>
              </a:rPr>
              <a:t>учнів</a:t>
            </a:r>
            <a:r>
              <a:rPr spc="35" dirty="0">
                <a:latin typeface="Montserrat"/>
                <a:ea typeface="Montserrat"/>
                <a:cs typeface="Montserrat"/>
              </a:rPr>
              <a:t> </a:t>
            </a:r>
            <a:r>
              <a:rPr dirty="0">
                <a:latin typeface="Montserrat"/>
                <a:ea typeface="Montserrat"/>
                <a:cs typeface="Montserrat"/>
              </a:rPr>
              <a:t>та</a:t>
            </a:r>
            <a:r>
              <a:rPr spc="100" dirty="0">
                <a:latin typeface="Montserrat"/>
                <a:ea typeface="Montserrat"/>
                <a:cs typeface="Montserrat"/>
              </a:rPr>
              <a:t> </a:t>
            </a:r>
            <a:r>
              <a:rPr dirty="0">
                <a:latin typeface="Montserrat"/>
                <a:ea typeface="Montserrat"/>
                <a:cs typeface="Montserrat"/>
              </a:rPr>
              <a:t>організація</a:t>
            </a:r>
            <a:r>
              <a:rPr spc="130" dirty="0">
                <a:latin typeface="Montserrat"/>
                <a:ea typeface="Montserrat"/>
                <a:cs typeface="Montserrat"/>
              </a:rPr>
              <a:t> </a:t>
            </a:r>
            <a:r>
              <a:rPr spc="-10" dirty="0">
                <a:latin typeface="Montserrat"/>
                <a:ea typeface="Montserrat"/>
                <a:cs typeface="Montserrat"/>
              </a:rPr>
              <a:t>харчування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80037" y="1711585"/>
            <a:ext cx="4374515" cy="1169670"/>
            <a:chOff x="580037" y="1711585"/>
            <a:chExt cx="4374515" cy="1169670"/>
          </a:xfrm>
        </p:grpSpPr>
        <p:sp>
          <p:nvSpPr>
            <p:cNvPr id="8" name="object 8"/>
            <p:cNvSpPr/>
            <p:nvPr/>
          </p:nvSpPr>
          <p:spPr>
            <a:xfrm>
              <a:off x="637090" y="1711585"/>
              <a:ext cx="4317365" cy="1169670"/>
            </a:xfrm>
            <a:custGeom>
              <a:avLst/>
              <a:gdLst/>
              <a:ahLst/>
              <a:cxnLst/>
              <a:rect l="l" t="t" r="r" b="b"/>
              <a:pathLst>
                <a:path w="4317365" h="1169670">
                  <a:moveTo>
                    <a:pt x="0" y="1169583"/>
                  </a:moveTo>
                  <a:lnTo>
                    <a:pt x="4316998" y="1169583"/>
                  </a:lnTo>
                  <a:lnTo>
                    <a:pt x="4316998" y="0"/>
                  </a:lnTo>
                  <a:lnTo>
                    <a:pt x="0" y="0"/>
                  </a:lnTo>
                  <a:lnTo>
                    <a:pt x="0" y="1169583"/>
                  </a:lnTo>
                  <a:close/>
                </a:path>
              </a:pathLst>
            </a:custGeom>
            <a:solidFill>
              <a:srgbClr val="F0F4F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0037" y="1711585"/>
              <a:ext cx="57150" cy="1169670"/>
            </a:xfrm>
            <a:custGeom>
              <a:avLst/>
              <a:gdLst/>
              <a:ahLst/>
              <a:cxnLst/>
              <a:rect l="l" t="t" r="r" b="b"/>
              <a:pathLst>
                <a:path w="57150" h="1169670">
                  <a:moveTo>
                    <a:pt x="57052" y="1169583"/>
                  </a:moveTo>
                  <a:lnTo>
                    <a:pt x="0" y="1169583"/>
                  </a:lnTo>
                  <a:lnTo>
                    <a:pt x="0" y="0"/>
                  </a:lnTo>
                  <a:lnTo>
                    <a:pt x="57052" y="0"/>
                  </a:lnTo>
                  <a:lnTo>
                    <a:pt x="57052" y="1169583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37090" y="1895723"/>
            <a:ext cx="4317365" cy="7391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99085" marR="408940">
              <a:lnSpc>
                <a:spcPct val="113999"/>
              </a:lnSpc>
              <a:spcBef>
                <a:spcPts val="114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Гімназія</a:t>
            </a:r>
            <a:r>
              <a:rPr sz="1350" b="0" spc="1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забезпечує безпечний</a:t>
            </a:r>
            <a:r>
              <a:rPr sz="1350" b="0" spc="1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підвіз </a:t>
            </a: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дітей</a:t>
            </a:r>
            <a:r>
              <a:rPr sz="1350" b="0" spc="1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350" b="0" spc="10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якісне</a:t>
            </a:r>
            <a:r>
              <a:rPr sz="1350" b="0" spc="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харчування</a:t>
            </a:r>
            <a:r>
              <a:rPr sz="1350" b="0" spc="1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за</a:t>
            </a:r>
            <a:r>
              <a:rPr sz="1350" b="0" spc="10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підтримки </a:t>
            </a: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сільської</a:t>
            </a:r>
            <a:r>
              <a:rPr sz="1350" b="0" spc="1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ради</a:t>
            </a:r>
            <a:r>
              <a:rPr sz="140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.</a:t>
            </a:r>
            <a:endParaRPr sz="1400">
              <a:latin typeface="Montserrat Thin"/>
              <a:cs typeface="Montserrat Thi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4791" y="3114134"/>
            <a:ext cx="2101850" cy="1322070"/>
          </a:xfrm>
          <a:prstGeom prst="rect">
            <a:avLst/>
          </a:prstGeom>
          <a:solidFill>
            <a:srgbClr val="FFFFFF"/>
          </a:solidFill>
          <a:ln w="9508">
            <a:solidFill>
              <a:srgbClr val="BDC2C7"/>
            </a:solidFill>
          </a:ln>
        </p:spPr>
        <p:txBody>
          <a:bodyPr vert="horz" wrap="square" lIns="0" tIns="723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70"/>
              </a:spcBef>
              <a:defRPr>
                <a:latin typeface="Montserrat"/>
                <a:ea typeface="Montserrat"/>
                <a:cs typeface="Montserrat"/>
              </a:defRPr>
            </a:pPr>
            <a:endParaRPr sz="900">
              <a:latin typeface="Times New Roman"/>
              <a:cs typeface="Times New Roman"/>
            </a:endParaRPr>
          </a:p>
          <a:p>
            <a:pPr marL="189865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900" spc="18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БЮДЖЕТ</a:t>
            </a:r>
            <a:r>
              <a:rPr sz="90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ПРОГРАМИ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65"/>
              </a:spcBef>
              <a:defRPr>
                <a:latin typeface="Montserrat"/>
                <a:ea typeface="Montserrat"/>
                <a:cs typeface="Montserrat"/>
              </a:defRPr>
            </a:pPr>
            <a:endParaRPr sz="900">
              <a:latin typeface="Calibri"/>
              <a:cs typeface="Calibri"/>
            </a:endParaRPr>
          </a:p>
          <a:p>
            <a:pPr marL="189865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2150" b="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250</a:t>
            </a:r>
            <a:r>
              <a:rPr sz="2150" b="0" spc="-2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150" b="0" spc="-25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178</a:t>
            </a:r>
            <a:endParaRPr sz="2150">
              <a:latin typeface="Montserrat Thin"/>
              <a:cs typeface="Montserrat Thin"/>
            </a:endParaRPr>
          </a:p>
          <a:p>
            <a:pPr marL="189865">
              <a:lnSpc>
                <a:spcPct val="100000"/>
              </a:lnSpc>
              <a:spcBef>
                <a:spcPts val="244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ГРИВЕНЬ</a:t>
            </a:r>
            <a:endParaRPr sz="1050">
              <a:latin typeface="Montserrat Thin"/>
              <a:cs typeface="Montserrat Thi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47887" y="3114134"/>
            <a:ext cx="2101850" cy="1116972"/>
          </a:xfrm>
          <a:prstGeom prst="rect">
            <a:avLst/>
          </a:prstGeom>
          <a:solidFill>
            <a:srgbClr val="FFFFFF"/>
          </a:solidFill>
          <a:ln w="9508">
            <a:solidFill>
              <a:srgbClr val="BDC2C7"/>
            </a:solidFill>
          </a:ln>
        </p:spPr>
        <p:txBody>
          <a:bodyPr vert="horz" wrap="square" lIns="0" tIns="723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70"/>
              </a:spcBef>
              <a:defRPr>
                <a:latin typeface="Montserrat"/>
                <a:ea typeface="Montserrat"/>
                <a:cs typeface="Montserrat"/>
              </a:defRPr>
            </a:pPr>
            <a:endParaRPr sz="900" dirty="0">
              <a:latin typeface="Times New Roman"/>
              <a:cs typeface="Times New Roman"/>
            </a:endParaRPr>
          </a:p>
          <a:p>
            <a:pPr marL="189865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900" spc="1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ВАРТІСТЬ</a:t>
            </a:r>
            <a:r>
              <a:rPr sz="900" spc="1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ДІТОДНЯ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65"/>
              </a:spcBef>
              <a:defRPr>
                <a:latin typeface="Montserrat"/>
                <a:ea typeface="Montserrat"/>
                <a:cs typeface="Montserrat"/>
              </a:defRPr>
            </a:pPr>
            <a:endParaRPr sz="900" dirty="0">
              <a:latin typeface="Calibri"/>
              <a:cs typeface="Calibri"/>
            </a:endParaRPr>
          </a:p>
          <a:p>
            <a:pPr marL="189865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2150" b="0" spc="-10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4</a:t>
            </a:r>
            <a:r>
              <a:rPr lang="uk-UA" sz="215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4</a:t>
            </a:r>
            <a:r>
              <a:rPr sz="2150" b="0" spc="-10" dirty="0" smtClean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.00</a:t>
            </a:r>
            <a:endParaRPr sz="2150" dirty="0">
              <a:latin typeface="Montserrat Thin"/>
              <a:cs typeface="Montserrat Thin"/>
            </a:endParaRPr>
          </a:p>
          <a:p>
            <a:pPr marL="189865">
              <a:lnSpc>
                <a:spcPct val="100000"/>
              </a:lnSpc>
              <a:spcBef>
                <a:spcPts val="1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ГРН</a:t>
            </a:r>
            <a:r>
              <a:rPr sz="1050" b="0" spc="-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100" b="0" spc="1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/</a:t>
            </a:r>
            <a:r>
              <a:rPr sz="1100" b="0" spc="-1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ДЕНЬ</a:t>
            </a:r>
            <a:endParaRPr sz="1050" dirty="0">
              <a:latin typeface="Montserrat Thin"/>
              <a:cs typeface="Montserrat Thi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80037" y="4735178"/>
            <a:ext cx="11030585" cy="1541145"/>
            <a:chOff x="580037" y="4735178"/>
            <a:chExt cx="11030585" cy="154114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357" y="4735178"/>
              <a:ext cx="116482" cy="1333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80034" y="5610199"/>
              <a:ext cx="4374515" cy="656590"/>
            </a:xfrm>
            <a:custGeom>
              <a:avLst/>
              <a:gdLst/>
              <a:ahLst/>
              <a:cxnLst/>
              <a:rect l="l" t="t" r="r" b="b"/>
              <a:pathLst>
                <a:path w="4374515" h="656589">
                  <a:moveTo>
                    <a:pt x="4374045" y="646607"/>
                  </a:moveTo>
                  <a:lnTo>
                    <a:pt x="0" y="646607"/>
                  </a:lnTo>
                  <a:lnTo>
                    <a:pt x="0" y="656107"/>
                  </a:lnTo>
                  <a:lnTo>
                    <a:pt x="4374045" y="656107"/>
                  </a:lnTo>
                  <a:lnTo>
                    <a:pt x="4374045" y="646607"/>
                  </a:lnTo>
                  <a:close/>
                </a:path>
                <a:path w="4374515" h="656589">
                  <a:moveTo>
                    <a:pt x="4374045" y="0"/>
                  </a:moveTo>
                  <a:lnTo>
                    <a:pt x="0" y="0"/>
                  </a:lnTo>
                  <a:lnTo>
                    <a:pt x="0" y="9512"/>
                  </a:lnTo>
                  <a:lnTo>
                    <a:pt x="4374045" y="9512"/>
                  </a:lnTo>
                  <a:lnTo>
                    <a:pt x="4374045" y="0"/>
                  </a:lnTo>
                  <a:close/>
                </a:path>
              </a:pathLst>
            </a:custGeom>
            <a:solidFill>
              <a:srgbClr val="E4E7EB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34440" y="5068194"/>
              <a:ext cx="6276340" cy="1207770"/>
            </a:xfrm>
            <a:custGeom>
              <a:avLst/>
              <a:gdLst/>
              <a:ahLst/>
              <a:cxnLst/>
              <a:rect l="l" t="t" r="r" b="b"/>
              <a:pathLst>
                <a:path w="6276340" h="1207770">
                  <a:moveTo>
                    <a:pt x="6275812" y="1207618"/>
                  </a:moveTo>
                  <a:lnTo>
                    <a:pt x="0" y="1207618"/>
                  </a:lnTo>
                  <a:lnTo>
                    <a:pt x="0" y="0"/>
                  </a:lnTo>
                  <a:lnTo>
                    <a:pt x="6275812" y="0"/>
                  </a:lnTo>
                  <a:lnTo>
                    <a:pt x="6275812" y="12076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71776" y="4660850"/>
            <a:ext cx="2503170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Режим</a:t>
            </a:r>
            <a:r>
              <a:rPr sz="1350" b="0" spc="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харчування</a:t>
            </a:r>
            <a:endParaRPr sz="1350">
              <a:latin typeface="Montserrat Thin"/>
              <a:cs typeface="Montserrat Thi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0037" y="5115738"/>
            <a:ext cx="365760" cy="209550"/>
          </a:xfrm>
          <a:prstGeom prst="rect">
            <a:avLst/>
          </a:prstGeom>
          <a:solidFill>
            <a:srgbClr val="1A2E44"/>
          </a:solidFill>
        </p:spPr>
        <p:txBody>
          <a:bodyPr vert="horz" wrap="square" lIns="0" tIns="2794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2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-3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1-</a:t>
            </a:r>
            <a:r>
              <a:rPr sz="900" spc="8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28068" y="5019040"/>
            <a:ext cx="3655060" cy="45974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1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Початкові</a:t>
            </a:r>
            <a:r>
              <a:rPr sz="11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15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класи</a:t>
            </a:r>
            <a:endParaRPr sz="1150">
              <a:latin typeface="Montserrat Thin"/>
              <a:cs typeface="Montserrat Thin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Одноразове</a:t>
            </a:r>
            <a:r>
              <a:rPr sz="1050" spc="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гаряче</a:t>
            </a:r>
            <a:r>
              <a:rPr sz="10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харчування</a:t>
            </a:r>
            <a:r>
              <a:rPr sz="10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7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+</a:t>
            </a:r>
            <a:r>
              <a:rPr sz="1050" spc="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«Шкільне</a:t>
            </a:r>
            <a:r>
              <a:rPr sz="10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8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молоко»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0037" y="5771846"/>
            <a:ext cx="323850" cy="209550"/>
          </a:xfrm>
          <a:prstGeom prst="rect">
            <a:avLst/>
          </a:prstGeom>
          <a:solidFill>
            <a:srgbClr val="7E8B8C"/>
          </a:solidFill>
        </p:spPr>
        <p:txBody>
          <a:bodyPr vert="horz" wrap="square" lIns="0" tIns="2794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2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5-</a:t>
            </a:r>
            <a:r>
              <a:rPr sz="900" spc="4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9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44560" y="5685621"/>
            <a:ext cx="2238375" cy="43942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1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Старші</a:t>
            </a:r>
            <a:r>
              <a:rPr sz="1150" b="0" spc="-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15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класи</a:t>
            </a:r>
            <a:endParaRPr sz="1150">
              <a:latin typeface="Montserrat Thin"/>
              <a:cs typeface="Montserrat Thin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Одноразове</a:t>
            </a:r>
            <a:r>
              <a:rPr sz="1050" spc="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гаряче</a:t>
            </a:r>
            <a:r>
              <a:rPr sz="10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харчування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39195" y="5072948"/>
            <a:ext cx="6266815" cy="1198245"/>
          </a:xfrm>
          <a:prstGeom prst="rect">
            <a:avLst/>
          </a:prstGeom>
          <a:ln w="9508">
            <a:solidFill>
              <a:srgbClr val="BDC2C7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  <a:defRPr>
                <a:latin typeface="Montserrat"/>
                <a:ea typeface="Montserrat"/>
                <a:cs typeface="Montserrat"/>
              </a:defRPr>
            </a:pPr>
            <a:endParaRPr sz="1200">
              <a:latin typeface="Times New Roman"/>
              <a:cs typeface="Times New Roman"/>
            </a:endParaRPr>
          </a:p>
          <a:p>
            <a:pPr marL="723900" marR="519430">
              <a:lnSpc>
                <a:spcPct val="1326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1200" spc="14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Шкільним</a:t>
            </a:r>
            <a:r>
              <a:rPr sz="1200" spc="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автобусом</a:t>
            </a:r>
            <a:r>
              <a:rPr sz="1200" spc="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забезпечується</a:t>
            </a:r>
            <a:r>
              <a:rPr sz="1200" spc="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0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підвіз</a:t>
            </a:r>
            <a:r>
              <a:rPr sz="1200" spc="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учнів</a:t>
            </a:r>
            <a:r>
              <a:rPr sz="1200" spc="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0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гімназії</a:t>
            </a:r>
            <a:r>
              <a:rPr sz="1200" spc="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та </a:t>
            </a:r>
            <a:r>
              <a:rPr sz="1200" spc="1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вихованців</a:t>
            </a:r>
            <a:r>
              <a:rPr sz="1200" spc="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дитячого</a:t>
            </a:r>
            <a:r>
              <a:rPr sz="1200" spc="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9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садка,</a:t>
            </a:r>
            <a:r>
              <a:rPr sz="1200" spc="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що</a:t>
            </a:r>
            <a:r>
              <a:rPr sz="1200" spc="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гарантує</a:t>
            </a:r>
            <a:r>
              <a:rPr sz="1200" spc="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доступність</a:t>
            </a:r>
            <a:r>
              <a:rPr sz="1200" spc="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освіти</a:t>
            </a:r>
            <a:r>
              <a:rPr sz="1200" spc="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0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для </a:t>
            </a:r>
            <a:r>
              <a:rPr sz="1200" spc="114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всіх</a:t>
            </a:r>
            <a:r>
              <a:rPr sz="1200" spc="4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категорій</a:t>
            </a:r>
            <a:r>
              <a:rPr sz="1200" spc="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0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дітей</a:t>
            </a:r>
            <a:r>
              <a:rPr sz="1200" spc="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0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громади.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60"/>
              </a:spcBef>
              <a:defRPr>
                <a:latin typeface="Montserrat"/>
                <a:ea typeface="Montserrat"/>
                <a:cs typeface="Montserrat"/>
              </a:defRPr>
            </a:pPr>
            <a:endParaRPr sz="1800" dirty="0">
              <a:latin typeface="Times New Roman"/>
              <a:cs typeface="Times New Roman"/>
            </a:endParaRPr>
          </a:p>
          <a:p>
            <a:pPr marL="717550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dirty="0">
                <a:latin typeface="Montserrat"/>
                <a:ea typeface="Montserrat"/>
                <a:cs typeface="Montserrat"/>
              </a:rPr>
              <a:t>34</a:t>
            </a:r>
            <a:r>
              <a:rPr spc="-15" dirty="0">
                <a:latin typeface="Montserrat"/>
                <a:ea typeface="Montserrat"/>
                <a:cs typeface="Montserrat"/>
              </a:rPr>
              <a:t> </a:t>
            </a:r>
            <a:r>
              <a:rPr spc="-20" dirty="0">
                <a:latin typeface="Montserrat"/>
                <a:ea typeface="Montserrat"/>
                <a:cs typeface="Montserrat"/>
              </a:rPr>
              <a:t>УЧНІ</a:t>
            </a:r>
          </a:p>
          <a:p>
            <a:pPr marL="717550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900" b="0" spc="23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ЩОДЕННИЙ</a:t>
            </a:r>
            <a:r>
              <a:rPr sz="900" b="0" spc="22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18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ПІДВІЗ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50" y="1331266"/>
            <a:ext cx="4876800" cy="3664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08" y="0"/>
            <a:ext cx="12171680" cy="6837045"/>
            <a:chOff x="9508" y="0"/>
            <a:chExt cx="12171680" cy="6837045"/>
          </a:xfrm>
        </p:grpSpPr>
        <p:sp>
          <p:nvSpPr>
            <p:cNvPr id="3" name="object 3"/>
            <p:cNvSpPr/>
            <p:nvPr/>
          </p:nvSpPr>
          <p:spPr>
            <a:xfrm>
              <a:off x="8120521" y="0"/>
              <a:ext cx="4058920" cy="6837045"/>
            </a:xfrm>
            <a:custGeom>
              <a:avLst/>
              <a:gdLst/>
              <a:ahLst/>
              <a:cxnLst/>
              <a:rect l="l" t="t" r="r" b="b"/>
              <a:pathLst>
                <a:path w="4058920" h="6837045">
                  <a:moveTo>
                    <a:pt x="0" y="6836832"/>
                  </a:moveTo>
                  <a:lnTo>
                    <a:pt x="0" y="0"/>
                  </a:lnTo>
                  <a:lnTo>
                    <a:pt x="4058679" y="0"/>
                  </a:lnTo>
                  <a:lnTo>
                    <a:pt x="4058679" y="6836832"/>
                  </a:lnTo>
                  <a:lnTo>
                    <a:pt x="0" y="6836832"/>
                  </a:lnTo>
                  <a:close/>
                </a:path>
              </a:pathLst>
            </a:custGeom>
            <a:solidFill>
              <a:srgbClr val="1A2E44">
                <a:alpha val="4998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08" y="1312215"/>
              <a:ext cx="12171680" cy="19050"/>
            </a:xfrm>
            <a:custGeom>
              <a:avLst/>
              <a:gdLst/>
              <a:ahLst/>
              <a:cxnLst/>
              <a:rect l="l" t="t" r="r" b="b"/>
              <a:pathLst>
                <a:path w="12171680" h="19050">
                  <a:moveTo>
                    <a:pt x="12171273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901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62582" y="472249"/>
            <a:ext cx="2066925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2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РІЧНИЙ </a:t>
            </a:r>
            <a:r>
              <a:rPr sz="1050" spc="20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ЗВІТ</a:t>
            </a:r>
            <a:r>
              <a:rPr sz="1050" spc="2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2025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2700" spc="55" dirty="0">
                <a:latin typeface="Montserrat"/>
                <a:ea typeface="Montserrat"/>
                <a:cs typeface="Montserrat"/>
              </a:rPr>
              <a:t>Формат</a:t>
            </a:r>
            <a:r>
              <a:rPr sz="2700" spc="-100" dirty="0">
                <a:latin typeface="Montserrat"/>
                <a:ea typeface="Montserrat"/>
                <a:cs typeface="Montserrat"/>
              </a:rPr>
              <a:t> </a:t>
            </a:r>
            <a:r>
              <a:rPr sz="2700" dirty="0">
                <a:latin typeface="Montserrat"/>
                <a:ea typeface="Montserrat"/>
                <a:cs typeface="Montserrat"/>
              </a:rPr>
              <a:t>навчання</a:t>
            </a:r>
            <a:r>
              <a:rPr sz="2700" spc="195" dirty="0">
                <a:latin typeface="Montserrat"/>
                <a:ea typeface="Montserrat"/>
                <a:cs typeface="Montserrat"/>
              </a:rPr>
              <a:t> </a:t>
            </a:r>
            <a:r>
              <a:rPr sz="2700" dirty="0">
                <a:latin typeface="Montserrat"/>
                <a:ea typeface="Montserrat"/>
                <a:cs typeface="Montserrat"/>
              </a:rPr>
              <a:t>та</a:t>
            </a:r>
            <a:r>
              <a:rPr sz="2700" spc="165" dirty="0">
                <a:latin typeface="Montserrat"/>
                <a:ea typeface="Montserrat"/>
                <a:cs typeface="Montserrat"/>
              </a:rPr>
              <a:t> </a:t>
            </a:r>
            <a:r>
              <a:rPr sz="2700" spc="-10" dirty="0">
                <a:latin typeface="Montserrat"/>
                <a:ea typeface="Montserrat"/>
                <a:cs typeface="Montserrat"/>
              </a:rPr>
              <a:t>цифровізація</a:t>
            </a:r>
            <a:endParaRPr sz="2700"/>
          </a:p>
        </p:txBody>
      </p:sp>
      <p:sp>
        <p:nvSpPr>
          <p:cNvPr id="7" name="object 7"/>
          <p:cNvSpPr/>
          <p:nvPr/>
        </p:nvSpPr>
        <p:spPr>
          <a:xfrm>
            <a:off x="580037" y="1711585"/>
            <a:ext cx="38100" cy="1036955"/>
          </a:xfrm>
          <a:custGeom>
            <a:avLst/>
            <a:gdLst/>
            <a:ahLst/>
            <a:cxnLst/>
            <a:rect l="l" t="t" r="r" b="b"/>
            <a:pathLst>
              <a:path w="38100" h="1036955">
                <a:moveTo>
                  <a:pt x="38035" y="1036460"/>
                </a:moveTo>
                <a:lnTo>
                  <a:pt x="0" y="1036460"/>
                </a:lnTo>
                <a:lnTo>
                  <a:pt x="0" y="0"/>
                </a:lnTo>
                <a:lnTo>
                  <a:pt x="38035" y="0"/>
                </a:lnTo>
                <a:lnTo>
                  <a:pt x="38035" y="1036460"/>
                </a:lnTo>
                <a:close/>
              </a:path>
            </a:pathLst>
          </a:custGeom>
          <a:solidFill>
            <a:srgbClr val="E67D21"/>
          </a:solidFill>
        </p:spPr>
        <p:txBody>
          <a:bodyPr wrap="square" lIns="0" tIns="0" rIns="0" bIns="0" rtlCol="0"/>
          <a:lstStyle/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80037" y="1711585"/>
            <a:ext cx="5810250" cy="1036955"/>
          </a:xfrm>
          <a:prstGeom prst="rect">
            <a:avLst/>
          </a:prstGeom>
          <a:solidFill>
            <a:srgbClr val="F1F5F9">
              <a:alpha val="50199"/>
            </a:srgbClr>
          </a:solidFill>
        </p:spPr>
        <p:txBody>
          <a:bodyPr vert="horz" wrap="square" lIns="0" tIns="46990" rIns="0" bIns="0" rtlCol="0">
            <a:spAutoFit/>
          </a:bodyPr>
          <a:lstStyle/>
          <a:p>
            <a:pPr marL="260985" marR="1012825">
              <a:lnSpc>
                <a:spcPct val="103099"/>
              </a:lnSpc>
              <a:spcBef>
                <a:spcPts val="37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8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Освітній</a:t>
            </a:r>
            <a:r>
              <a:rPr sz="1800" b="0" spc="1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процес</a:t>
            </a:r>
            <a:r>
              <a:rPr sz="18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b="0" spc="18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у</a:t>
            </a:r>
            <a:r>
              <a:rPr sz="1800" b="0" spc="-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950" b="0" spc="-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2025</a:t>
            </a:r>
            <a:r>
              <a:rPr sz="1950" b="0" spc="-3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році</a:t>
            </a:r>
            <a:r>
              <a:rPr sz="1800" b="0" spc="1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проходив </a:t>
            </a:r>
            <a:r>
              <a:rPr sz="18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переважно</a:t>
            </a:r>
            <a:r>
              <a:rPr sz="1800" b="0" spc="9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в</a:t>
            </a:r>
            <a:r>
              <a:rPr sz="1800" b="0" spc="14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очному</a:t>
            </a:r>
            <a:r>
              <a:rPr sz="1800" b="0" spc="-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режимі</a:t>
            </a:r>
            <a:r>
              <a:rPr sz="1800" b="0" spc="2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b="0" spc="-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 </a:t>
            </a:r>
            <a:r>
              <a:rPr sz="18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використанням</a:t>
            </a:r>
            <a:r>
              <a:rPr sz="1800" b="0" spc="3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сучасних</a:t>
            </a:r>
            <a:r>
              <a:rPr sz="1800" b="0" spc="7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8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платформ</a:t>
            </a:r>
            <a:r>
              <a:rPr sz="19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.</a:t>
            </a:r>
            <a:endParaRPr sz="1950">
              <a:latin typeface="Montserrat Thin"/>
              <a:cs typeface="Montserrat Thi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5282" y="3066704"/>
            <a:ext cx="5080000" cy="414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1200" spc="1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Особливості</a:t>
            </a:r>
            <a:r>
              <a:rPr sz="12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переходу</a:t>
            </a:r>
            <a:r>
              <a:rPr sz="1200" spc="5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на</a:t>
            </a:r>
            <a:r>
              <a:rPr sz="12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дистанційне</a:t>
            </a:r>
            <a:r>
              <a:rPr sz="1200" spc="5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навчання</a:t>
            </a:r>
            <a:r>
              <a:rPr sz="12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200" spc="5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spc="1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інструменти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spc="8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взаємодії.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80037" y="2738536"/>
            <a:ext cx="5810250" cy="817880"/>
            <a:chOff x="580037" y="2738536"/>
            <a:chExt cx="5810250" cy="817880"/>
          </a:xfrm>
        </p:grpSpPr>
        <p:sp>
          <p:nvSpPr>
            <p:cNvPr id="11" name="object 11"/>
            <p:cNvSpPr/>
            <p:nvPr/>
          </p:nvSpPr>
          <p:spPr>
            <a:xfrm>
              <a:off x="580037" y="2738536"/>
              <a:ext cx="5810250" cy="817880"/>
            </a:xfrm>
            <a:custGeom>
              <a:avLst/>
              <a:gdLst/>
              <a:ahLst/>
              <a:cxnLst/>
              <a:rect l="l" t="t" r="r" b="b"/>
              <a:pathLst>
                <a:path w="5810250" h="817879">
                  <a:moveTo>
                    <a:pt x="5809881" y="817757"/>
                  </a:moveTo>
                  <a:lnTo>
                    <a:pt x="0" y="817757"/>
                  </a:lnTo>
                  <a:lnTo>
                    <a:pt x="0" y="0"/>
                  </a:lnTo>
                  <a:lnTo>
                    <a:pt x="5809881" y="0"/>
                  </a:lnTo>
                  <a:lnTo>
                    <a:pt x="5809881" y="8177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1686" y="2956704"/>
              <a:ext cx="190176" cy="15267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99054" y="2743290"/>
            <a:ext cx="5786120" cy="808355"/>
          </a:xfrm>
          <a:prstGeom prst="rect">
            <a:avLst/>
          </a:prstGeom>
          <a:ln w="9508">
            <a:solidFill>
              <a:srgbClr val="E4E7EB"/>
            </a:solidFill>
          </a:ln>
        </p:spPr>
        <p:txBody>
          <a:bodyPr vert="horz" wrap="square" lIns="0" tIns="165735" rIns="0" bIns="0" rtlCol="0">
            <a:spAutoFit/>
          </a:bodyPr>
          <a:lstStyle/>
          <a:p>
            <a:pPr marL="480059">
              <a:lnSpc>
                <a:spcPct val="100000"/>
              </a:lnSpc>
              <a:spcBef>
                <a:spcPts val="13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Основний</a:t>
            </a:r>
            <a:r>
              <a:rPr sz="1350" b="0" spc="4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режим</a:t>
            </a:r>
            <a:endParaRPr sz="1350">
              <a:latin typeface="Montserrat Thin"/>
              <a:cs typeface="Montserrat Thin"/>
            </a:endParaRPr>
          </a:p>
          <a:p>
            <a:pPr marL="480059">
              <a:lnSpc>
                <a:spcPct val="100000"/>
              </a:lnSpc>
              <a:spcBef>
                <a:spcPts val="7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Очне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навчання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протягом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року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як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фундамент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8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стабільності.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80037" y="3708434"/>
            <a:ext cx="5810250" cy="817880"/>
            <a:chOff x="580037" y="3708434"/>
            <a:chExt cx="5810250" cy="817880"/>
          </a:xfrm>
        </p:grpSpPr>
        <p:sp>
          <p:nvSpPr>
            <p:cNvPr id="15" name="object 15"/>
            <p:cNvSpPr/>
            <p:nvPr/>
          </p:nvSpPr>
          <p:spPr>
            <a:xfrm>
              <a:off x="580037" y="3708434"/>
              <a:ext cx="5810250" cy="817880"/>
            </a:xfrm>
            <a:custGeom>
              <a:avLst/>
              <a:gdLst/>
              <a:ahLst/>
              <a:cxnLst/>
              <a:rect l="l" t="t" r="r" b="b"/>
              <a:pathLst>
                <a:path w="5810250" h="817879">
                  <a:moveTo>
                    <a:pt x="5809881" y="817757"/>
                  </a:moveTo>
                  <a:lnTo>
                    <a:pt x="0" y="817757"/>
                  </a:lnTo>
                  <a:lnTo>
                    <a:pt x="0" y="0"/>
                  </a:lnTo>
                  <a:lnTo>
                    <a:pt x="5809881" y="0"/>
                  </a:lnTo>
                  <a:lnTo>
                    <a:pt x="5809881" y="8177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706" y="3936646"/>
              <a:ext cx="192107" cy="13312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84791" y="3713189"/>
            <a:ext cx="5800725" cy="808355"/>
          </a:xfrm>
          <a:prstGeom prst="rect">
            <a:avLst/>
          </a:prstGeom>
          <a:ln w="9508">
            <a:solidFill>
              <a:srgbClr val="E4E7EB"/>
            </a:solidFill>
          </a:ln>
        </p:spPr>
        <p:txBody>
          <a:bodyPr vert="horz" wrap="square" lIns="0" tIns="165735" rIns="0" bIns="0" rtlCol="0">
            <a:spAutoFit/>
          </a:bodyPr>
          <a:lstStyle/>
          <a:p>
            <a:pPr marL="494030">
              <a:lnSpc>
                <a:spcPct val="100000"/>
              </a:lnSpc>
              <a:spcBef>
                <a:spcPts val="13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Дистанційне</a:t>
            </a:r>
            <a:r>
              <a:rPr sz="1350" b="0" spc="1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навчання</a:t>
            </a:r>
            <a:endParaRPr sz="1350">
              <a:latin typeface="Montserrat Thin"/>
              <a:cs typeface="Montserrat Thin"/>
            </a:endParaRPr>
          </a:p>
          <a:p>
            <a:pPr marL="494030">
              <a:lnSpc>
                <a:spcPct val="100000"/>
              </a:lnSpc>
              <a:spcBef>
                <a:spcPts val="7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Впроваджувалося</a:t>
            </a:r>
            <a:r>
              <a:rPr sz="105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епізодично</a:t>
            </a:r>
            <a:r>
              <a:rPr sz="1050" spc="6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у</a:t>
            </a:r>
            <a:r>
              <a:rPr sz="1050" spc="6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разі</a:t>
            </a:r>
            <a:r>
              <a:rPr sz="105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загострення</a:t>
            </a:r>
            <a:r>
              <a:rPr sz="1050" spc="6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безпекової</a:t>
            </a:r>
            <a:r>
              <a:rPr sz="1050" spc="6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7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ситуації.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80037" y="4678333"/>
            <a:ext cx="5810250" cy="1788160"/>
            <a:chOff x="580037" y="4678333"/>
            <a:chExt cx="5810250" cy="1788160"/>
          </a:xfrm>
        </p:grpSpPr>
        <p:sp>
          <p:nvSpPr>
            <p:cNvPr id="19" name="object 19"/>
            <p:cNvSpPr/>
            <p:nvPr/>
          </p:nvSpPr>
          <p:spPr>
            <a:xfrm>
              <a:off x="580037" y="4678333"/>
              <a:ext cx="5810250" cy="817880"/>
            </a:xfrm>
            <a:custGeom>
              <a:avLst/>
              <a:gdLst/>
              <a:ahLst/>
              <a:cxnLst/>
              <a:rect l="l" t="t" r="r" b="b"/>
              <a:pathLst>
                <a:path w="5810250" h="817879">
                  <a:moveTo>
                    <a:pt x="5809881" y="817757"/>
                  </a:moveTo>
                  <a:lnTo>
                    <a:pt x="0" y="817757"/>
                  </a:lnTo>
                  <a:lnTo>
                    <a:pt x="0" y="0"/>
                  </a:lnTo>
                  <a:lnTo>
                    <a:pt x="5809881" y="0"/>
                  </a:lnTo>
                  <a:lnTo>
                    <a:pt x="5809881" y="81775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1686" y="4906544"/>
              <a:ext cx="190176" cy="13312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80037" y="5648231"/>
              <a:ext cx="5810250" cy="817880"/>
            </a:xfrm>
            <a:custGeom>
              <a:avLst/>
              <a:gdLst/>
              <a:ahLst/>
              <a:cxnLst/>
              <a:rect l="l" t="t" r="r" b="b"/>
              <a:pathLst>
                <a:path w="5810250" h="817879">
                  <a:moveTo>
                    <a:pt x="5809881" y="817757"/>
                  </a:moveTo>
                  <a:lnTo>
                    <a:pt x="0" y="817757"/>
                  </a:lnTo>
                  <a:lnTo>
                    <a:pt x="0" y="0"/>
                  </a:lnTo>
                  <a:lnTo>
                    <a:pt x="5809881" y="0"/>
                  </a:lnTo>
                  <a:lnTo>
                    <a:pt x="5809881" y="8177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629" y="5859788"/>
              <a:ext cx="178290" cy="166431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84791" y="5652985"/>
            <a:ext cx="5800725" cy="808355"/>
          </a:xfrm>
          <a:prstGeom prst="rect">
            <a:avLst/>
          </a:prstGeom>
          <a:ln w="9508">
            <a:solidFill>
              <a:srgbClr val="E4E7EB"/>
            </a:solidFill>
          </a:ln>
        </p:spPr>
        <p:txBody>
          <a:bodyPr vert="horz" wrap="square" lIns="0" tIns="165735" rIns="0" bIns="0" rtlCol="0">
            <a:spAutoFit/>
          </a:bodyPr>
          <a:lstStyle/>
          <a:p>
            <a:pPr marL="494030">
              <a:lnSpc>
                <a:spcPct val="100000"/>
              </a:lnSpc>
              <a:spcBef>
                <a:spcPts val="13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Адаптивна</a:t>
            </a:r>
            <a:r>
              <a:rPr sz="1350" b="0" spc="1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гнучкість</a:t>
            </a:r>
            <a:endParaRPr sz="1350">
              <a:latin typeface="Montserrat Thin"/>
              <a:cs typeface="Montserrat Thin"/>
            </a:endParaRPr>
          </a:p>
          <a:p>
            <a:pPr marL="494030">
              <a:lnSpc>
                <a:spcPct val="100000"/>
              </a:lnSpc>
              <a:spcBef>
                <a:spcPts val="7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Забезпечено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плавний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перехід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між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форматами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без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втрати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якості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8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знань.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846341" y="1711585"/>
            <a:ext cx="4764405" cy="4583430"/>
            <a:chOff x="6846341" y="1711585"/>
            <a:chExt cx="4764405" cy="4583430"/>
          </a:xfrm>
        </p:grpSpPr>
        <p:sp>
          <p:nvSpPr>
            <p:cNvPr id="25" name="object 25"/>
            <p:cNvSpPr/>
            <p:nvPr/>
          </p:nvSpPr>
          <p:spPr>
            <a:xfrm>
              <a:off x="6846328" y="5857430"/>
              <a:ext cx="4764405" cy="437515"/>
            </a:xfrm>
            <a:custGeom>
              <a:avLst/>
              <a:gdLst/>
              <a:ahLst/>
              <a:cxnLst/>
              <a:rect l="l" t="t" r="r" b="b"/>
              <a:pathLst>
                <a:path w="4764405" h="437514">
                  <a:moveTo>
                    <a:pt x="4383570" y="323303"/>
                  </a:moveTo>
                  <a:lnTo>
                    <a:pt x="4269460" y="323303"/>
                  </a:lnTo>
                  <a:lnTo>
                    <a:pt x="4269460" y="437400"/>
                  </a:lnTo>
                  <a:lnTo>
                    <a:pt x="4383570" y="437400"/>
                  </a:lnTo>
                  <a:lnTo>
                    <a:pt x="4383570" y="323303"/>
                  </a:lnTo>
                  <a:close/>
                </a:path>
                <a:path w="4764405" h="437514">
                  <a:moveTo>
                    <a:pt x="4763922" y="0"/>
                  </a:moveTo>
                  <a:lnTo>
                    <a:pt x="0" y="0"/>
                  </a:lnTo>
                  <a:lnTo>
                    <a:pt x="0" y="9512"/>
                  </a:lnTo>
                  <a:lnTo>
                    <a:pt x="4763922" y="9512"/>
                  </a:lnTo>
                  <a:lnTo>
                    <a:pt x="4763922" y="0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46341" y="1711585"/>
              <a:ext cx="4763912" cy="391762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855849" y="1721094"/>
              <a:ext cx="4745355" cy="3898900"/>
            </a:xfrm>
            <a:custGeom>
              <a:avLst/>
              <a:gdLst/>
              <a:ahLst/>
              <a:cxnLst/>
              <a:rect l="l" t="t" r="r" b="b"/>
              <a:pathLst>
                <a:path w="4745355" h="3898900">
                  <a:moveTo>
                    <a:pt x="4744894" y="3898611"/>
                  </a:moveTo>
                  <a:lnTo>
                    <a:pt x="0" y="3898611"/>
                  </a:lnTo>
                  <a:lnTo>
                    <a:pt x="0" y="0"/>
                  </a:lnTo>
                  <a:lnTo>
                    <a:pt x="4744894" y="0"/>
                  </a:lnTo>
                  <a:lnTo>
                    <a:pt x="4744894" y="3898611"/>
                  </a:lnTo>
                  <a:close/>
                </a:path>
              </a:pathLst>
            </a:custGeom>
            <a:solidFill>
              <a:srgbClr val="1A2E44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834532" y="6149007"/>
            <a:ext cx="331470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10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ФОРМАТ:</a:t>
            </a:r>
            <a:r>
              <a:rPr sz="900" spc="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ГІБРИДНИЙ</a:t>
            </a:r>
            <a:r>
              <a:rPr sz="900" spc="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/</a:t>
            </a:r>
            <a:r>
              <a:rPr sz="900" spc="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АДАПТИВНИЙ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305971" y="6180724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105" y="114105"/>
                </a:moveTo>
                <a:lnTo>
                  <a:pt x="0" y="114105"/>
                </a:lnTo>
                <a:lnTo>
                  <a:pt x="0" y="0"/>
                </a:lnTo>
                <a:lnTo>
                  <a:pt x="114105" y="0"/>
                </a:lnTo>
                <a:lnTo>
                  <a:pt x="114105" y="114105"/>
                </a:lnTo>
                <a:close/>
              </a:path>
            </a:pathLst>
          </a:custGeom>
          <a:solidFill>
            <a:srgbClr val="E67D21"/>
          </a:solidFill>
        </p:spPr>
        <p:txBody>
          <a:bodyPr wrap="square" lIns="0" tIns="0" rIns="0" bIns="0" rtlCol="0"/>
          <a:lstStyle/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84791" y="4683087"/>
            <a:ext cx="5800725" cy="808355"/>
          </a:xfrm>
          <a:prstGeom prst="rect">
            <a:avLst/>
          </a:prstGeom>
          <a:ln w="9508">
            <a:solidFill>
              <a:srgbClr val="1A2E44"/>
            </a:solidFill>
          </a:ln>
        </p:spPr>
        <p:txBody>
          <a:bodyPr vert="horz" wrap="square" lIns="0" tIns="153035" rIns="0" bIns="0" rtlCol="0">
            <a:spAutoFit/>
          </a:bodyPr>
          <a:lstStyle/>
          <a:p>
            <a:pPr marL="494030">
              <a:lnSpc>
                <a:spcPct val="100000"/>
              </a:lnSpc>
              <a:spcBef>
                <a:spcPts val="12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Платформа</a:t>
            </a:r>
            <a:r>
              <a:rPr sz="1350" b="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50" b="0" spc="-3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«Work</a:t>
            </a:r>
            <a:r>
              <a:rPr sz="1450" b="0" spc="-10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50" b="0" spc="-1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for</a:t>
            </a:r>
            <a:r>
              <a:rPr sz="1450" b="0" spc="-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50" b="0" spc="-1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Education»</a:t>
            </a:r>
            <a:endParaRPr sz="1450">
              <a:latin typeface="Montserrat Thin"/>
              <a:cs typeface="Montserrat Thin"/>
            </a:endParaRPr>
          </a:p>
          <a:p>
            <a:pPr marL="494030">
              <a:lnSpc>
                <a:spcPct val="100000"/>
              </a:lnSpc>
              <a:spcBef>
                <a:spcPts val="68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2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Єдина</a:t>
            </a:r>
            <a:r>
              <a:rPr sz="1050" spc="4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екосистема</a:t>
            </a:r>
            <a:r>
              <a:rPr sz="1050" spc="4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050" spc="4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проведення</a:t>
            </a:r>
            <a:r>
              <a:rPr sz="1050" spc="5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онлайн-</a:t>
            </a:r>
            <a:r>
              <a:rPr sz="1050" spc="110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занять</a:t>
            </a:r>
            <a:r>
              <a:rPr sz="1050" spc="4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050" spc="4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75" dirty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t>взаємодії.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998482" y="5153773"/>
            <a:ext cx="2006600" cy="323850"/>
          </a:xfrm>
          <a:custGeom>
            <a:avLst/>
            <a:gdLst/>
            <a:ahLst/>
            <a:cxnLst/>
            <a:rect l="l" t="t" r="r" b="b"/>
            <a:pathLst>
              <a:path w="2006600" h="323850">
                <a:moveTo>
                  <a:pt x="2006358" y="323299"/>
                </a:moveTo>
                <a:lnTo>
                  <a:pt x="0" y="323299"/>
                </a:lnTo>
                <a:lnTo>
                  <a:pt x="0" y="0"/>
                </a:lnTo>
                <a:lnTo>
                  <a:pt x="2006358" y="0"/>
                </a:lnTo>
                <a:lnTo>
                  <a:pt x="2006358" y="323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6960447" y="1825690"/>
          <a:ext cx="4745354" cy="3898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0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851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>
                          <a:latin typeface="Montserrat"/>
                          <a:ea typeface="Montserrat"/>
                          <a:cs typeface="Montserrat"/>
                        </a:defRPr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A2E44"/>
                      </a:solidFill>
                      <a:prstDash val="solid"/>
                    </a:lnL>
                    <a:lnR w="19050">
                      <a:solidFill>
                        <a:srgbClr val="1A2E44"/>
                      </a:solidFill>
                      <a:prstDash val="solid"/>
                    </a:lnR>
                    <a:lnT w="19050">
                      <a:solidFill>
                        <a:srgbClr val="1A2E44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>
                        <a:defRPr>
                          <a:latin typeface="Montserrat"/>
                          <a:ea typeface="Montserrat"/>
                          <a:cs typeface="Montserrat"/>
                        </a:defRPr>
                      </a:pPr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215">
                <a:tc>
                  <a:txBody>
                    <a:bodyPr/>
                    <a:lstStyle/>
                    <a:p>
                      <a:pPr marL="219075">
                        <a:lnSpc>
                          <a:spcPct val="100000"/>
                        </a:lnSpc>
                        <a:spcBef>
                          <a:spcPts val="620"/>
                        </a:spcBef>
                        <a:defRPr>
                          <a:latin typeface="Montserrat"/>
                          <a:ea typeface="Montserrat"/>
                          <a:cs typeface="Montserrat"/>
                        </a:defRPr>
                      </a:pPr>
                      <a:r>
                        <a:rPr sz="900" b="0" dirty="0">
                          <a:solidFill>
                            <a:srgbClr val="1A2E44"/>
                          </a:solidFill>
                          <a:latin typeface="Montserrat"/>
                          <a:ea typeface="Montserrat"/>
                          <a:cs typeface="Montserrat"/>
                        </a:rPr>
                        <a:t>АРХІ</a:t>
                      </a:r>
                      <a:r>
                        <a:rPr sz="900" b="0" spc="-55" dirty="0">
                          <a:solidFill>
                            <a:srgbClr val="1A2E44"/>
                          </a:solidFill>
                          <a:latin typeface="Montserrat"/>
                          <a:ea typeface="Montserrat"/>
                          <a:cs typeface="Montserrat"/>
                        </a:rPr>
                        <a:t> </a:t>
                      </a:r>
                      <a:r>
                        <a:rPr sz="900" b="0" spc="50" dirty="0">
                          <a:solidFill>
                            <a:srgbClr val="1A2E44"/>
                          </a:solidFill>
                          <a:latin typeface="Montserrat"/>
                          <a:ea typeface="Montserrat"/>
                          <a:cs typeface="Montserrat"/>
                        </a:rPr>
                        <a:t>ТЕКТУРА</a:t>
                      </a:r>
                      <a:r>
                        <a:rPr sz="900" b="0" spc="120" dirty="0">
                          <a:solidFill>
                            <a:srgbClr val="1A2E44"/>
                          </a:solidFill>
                          <a:latin typeface="Montserrat"/>
                          <a:ea typeface="Montserrat"/>
                          <a:cs typeface="Montserrat"/>
                        </a:rPr>
                        <a:t> </a:t>
                      </a:r>
                      <a:r>
                        <a:rPr sz="900" b="0" dirty="0">
                          <a:solidFill>
                            <a:srgbClr val="1A2E44"/>
                          </a:solidFill>
                          <a:latin typeface="Montserrat"/>
                          <a:ea typeface="Montserrat"/>
                          <a:cs typeface="Montserrat"/>
                        </a:rPr>
                        <a:t>ЗНАНЬ</a:t>
                      </a:r>
                      <a:r>
                        <a:rPr sz="900" b="0" spc="185" dirty="0">
                          <a:solidFill>
                            <a:srgbClr val="1A2E44"/>
                          </a:solidFill>
                          <a:latin typeface="Montserrat"/>
                          <a:ea typeface="Montserrat"/>
                          <a:cs typeface="Montserrat"/>
                        </a:rPr>
                        <a:t> </a:t>
                      </a:r>
                      <a:r>
                        <a:rPr sz="950" b="0" spc="-20" dirty="0">
                          <a:solidFill>
                            <a:srgbClr val="1A2E44"/>
                          </a:solidFill>
                          <a:latin typeface="Montserrat"/>
                          <a:ea typeface="Montserrat"/>
                          <a:cs typeface="Montserrat"/>
                        </a:rPr>
                        <a:t>2025</a:t>
                      </a:r>
                      <a:endParaRPr sz="950">
                        <a:latin typeface="Montserrat Thin"/>
                        <a:cs typeface="Montserrat Thin"/>
                      </a:endParaRPr>
                    </a:p>
                  </a:txBody>
                  <a:tcPr marL="0" marR="0" marT="78740" marB="0">
                    <a:lnL w="19050">
                      <a:solidFill>
                        <a:srgbClr val="E67D21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>
                          <a:latin typeface="Montserrat"/>
                          <a:ea typeface="Montserrat"/>
                          <a:cs typeface="Montserrat"/>
                        </a:defRPr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1A2E44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54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>
                          <a:latin typeface="Montserrat"/>
                          <a:ea typeface="Montserrat"/>
                          <a:cs typeface="Montserrat"/>
                        </a:defRPr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A2E44"/>
                      </a:solidFill>
                      <a:prstDash val="solid"/>
                    </a:lnL>
                    <a:lnR w="19050">
                      <a:solidFill>
                        <a:srgbClr val="1A2E44"/>
                      </a:solidFill>
                      <a:prstDash val="solid"/>
                    </a:lnR>
                    <a:lnB w="19050">
                      <a:solidFill>
                        <a:srgbClr val="1A2E4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defRPr>
                          <a:latin typeface="Montserrat"/>
                          <a:ea typeface="Montserrat"/>
                          <a:cs typeface="Montserrat"/>
                        </a:defRPr>
                      </a:pPr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21" y="1401622"/>
            <a:ext cx="5317667" cy="4526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08" y="0"/>
            <a:ext cx="12171680" cy="6837045"/>
            <a:chOff x="9508" y="0"/>
            <a:chExt cx="12171680" cy="6837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521" y="0"/>
              <a:ext cx="4058679" cy="68368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508" y="1312215"/>
              <a:ext cx="12171680" cy="19050"/>
            </a:xfrm>
            <a:custGeom>
              <a:avLst/>
              <a:gdLst/>
              <a:ahLst/>
              <a:cxnLst/>
              <a:rect l="l" t="t" r="r" b="b"/>
              <a:pathLst>
                <a:path w="12171680" h="19050">
                  <a:moveTo>
                    <a:pt x="12171273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901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62582" y="510284"/>
            <a:ext cx="2642997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2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УСПІХИ</a:t>
            </a:r>
            <a:r>
              <a:rPr sz="1050" spc="2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050" spc="2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РЕЗУЛЬТАТИ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562582" y="669324"/>
            <a:ext cx="13030200" cy="4394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2700" dirty="0">
                <a:latin typeface="Montserrat"/>
                <a:ea typeface="Montserrat"/>
                <a:cs typeface="Montserrat"/>
              </a:rPr>
              <a:t>Досягнення</a:t>
            </a:r>
            <a:r>
              <a:rPr sz="2700" spc="250" dirty="0">
                <a:latin typeface="Montserrat"/>
                <a:ea typeface="Montserrat"/>
                <a:cs typeface="Montserrat"/>
              </a:rPr>
              <a:t> </a:t>
            </a:r>
            <a:r>
              <a:rPr sz="2700" dirty="0">
                <a:latin typeface="Montserrat"/>
                <a:ea typeface="Montserrat"/>
                <a:cs typeface="Montserrat"/>
              </a:rPr>
              <a:t>в</a:t>
            </a:r>
            <a:r>
              <a:rPr sz="2700" spc="145" dirty="0">
                <a:latin typeface="Montserrat"/>
                <a:ea typeface="Montserrat"/>
                <a:cs typeface="Montserrat"/>
              </a:rPr>
              <a:t> </a:t>
            </a:r>
            <a:r>
              <a:rPr sz="2700" dirty="0">
                <a:latin typeface="Montserrat"/>
                <a:ea typeface="Montserrat"/>
                <a:cs typeface="Montserrat"/>
              </a:rPr>
              <a:t>олімпіадах</a:t>
            </a:r>
            <a:r>
              <a:rPr sz="2600" dirty="0">
                <a:latin typeface="Montserrat"/>
                <a:ea typeface="Montserrat"/>
                <a:cs typeface="Montserrat"/>
              </a:rPr>
              <a:t>,</a:t>
            </a:r>
            <a:r>
              <a:rPr sz="2600" spc="240" dirty="0">
                <a:latin typeface="Montserrat"/>
                <a:ea typeface="Montserrat"/>
                <a:cs typeface="Montserrat"/>
              </a:rPr>
              <a:t> </a:t>
            </a:r>
            <a:r>
              <a:rPr sz="2700" spc="50" dirty="0">
                <a:latin typeface="Montserrat"/>
                <a:ea typeface="Montserrat"/>
                <a:cs typeface="Montserrat"/>
              </a:rPr>
              <a:t>конкурсах</a:t>
            </a:r>
            <a:r>
              <a:rPr sz="2700" spc="-90" dirty="0">
                <a:latin typeface="Montserrat"/>
                <a:ea typeface="Montserrat"/>
                <a:cs typeface="Montserrat"/>
              </a:rPr>
              <a:t> </a:t>
            </a:r>
            <a:r>
              <a:rPr sz="2700" dirty="0">
                <a:latin typeface="Montserrat"/>
                <a:ea typeface="Montserrat"/>
                <a:cs typeface="Montserrat"/>
              </a:rPr>
              <a:t>та</a:t>
            </a:r>
            <a:r>
              <a:rPr sz="2700" spc="215" dirty="0">
                <a:latin typeface="Montserrat"/>
                <a:ea typeface="Montserrat"/>
                <a:cs typeface="Montserrat"/>
              </a:rPr>
              <a:t> </a:t>
            </a:r>
            <a:r>
              <a:rPr sz="2700" spc="-10" dirty="0">
                <a:latin typeface="Montserrat"/>
                <a:ea typeface="Montserrat"/>
                <a:cs typeface="Montserrat"/>
              </a:rPr>
              <a:t>спорті</a:t>
            </a:r>
            <a:endParaRPr sz="2700"/>
          </a:p>
        </p:txBody>
      </p:sp>
      <p:grpSp>
        <p:nvGrpSpPr>
          <p:cNvPr id="7" name="object 7"/>
          <p:cNvGrpSpPr/>
          <p:nvPr/>
        </p:nvGrpSpPr>
        <p:grpSpPr>
          <a:xfrm>
            <a:off x="5334432" y="1711577"/>
            <a:ext cx="3061970" cy="2301240"/>
            <a:chOff x="5334432" y="1711577"/>
            <a:chExt cx="3061970" cy="2301240"/>
          </a:xfrm>
        </p:grpSpPr>
        <p:sp>
          <p:nvSpPr>
            <p:cNvPr id="8" name="object 8"/>
            <p:cNvSpPr/>
            <p:nvPr/>
          </p:nvSpPr>
          <p:spPr>
            <a:xfrm>
              <a:off x="5334441" y="1711585"/>
              <a:ext cx="3061970" cy="2301240"/>
            </a:xfrm>
            <a:custGeom>
              <a:avLst/>
              <a:gdLst/>
              <a:ahLst/>
              <a:cxnLst/>
              <a:rect l="l" t="t" r="r" b="b"/>
              <a:pathLst>
                <a:path w="3061970" h="2301240">
                  <a:moveTo>
                    <a:pt x="3061836" y="2301131"/>
                  </a:moveTo>
                  <a:lnTo>
                    <a:pt x="0" y="2301131"/>
                  </a:lnTo>
                  <a:lnTo>
                    <a:pt x="0" y="0"/>
                  </a:lnTo>
                  <a:lnTo>
                    <a:pt x="3061836" y="0"/>
                  </a:lnTo>
                  <a:lnTo>
                    <a:pt x="3061836" y="2301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39195" y="1716339"/>
              <a:ext cx="3052445" cy="2291715"/>
            </a:xfrm>
            <a:custGeom>
              <a:avLst/>
              <a:gdLst/>
              <a:ahLst/>
              <a:cxnLst/>
              <a:rect l="l" t="t" r="r" b="b"/>
              <a:pathLst>
                <a:path w="3052445" h="2291715">
                  <a:moveTo>
                    <a:pt x="0" y="0"/>
                  </a:moveTo>
                  <a:lnTo>
                    <a:pt x="3052327" y="0"/>
                  </a:lnTo>
                  <a:lnTo>
                    <a:pt x="3052327" y="2291622"/>
                  </a:lnTo>
                  <a:lnTo>
                    <a:pt x="0" y="2291622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E4E7EB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72161" y="2871659"/>
              <a:ext cx="2586990" cy="9525"/>
            </a:xfrm>
            <a:custGeom>
              <a:avLst/>
              <a:gdLst/>
              <a:ahLst/>
              <a:cxnLst/>
              <a:rect l="l" t="t" r="r" b="b"/>
              <a:pathLst>
                <a:path w="2586990" h="9525">
                  <a:moveTo>
                    <a:pt x="2586395" y="9508"/>
                  </a:moveTo>
                  <a:lnTo>
                    <a:pt x="0" y="9508"/>
                  </a:lnTo>
                  <a:lnTo>
                    <a:pt x="0" y="0"/>
                  </a:lnTo>
                  <a:lnTo>
                    <a:pt x="2586395" y="0"/>
                  </a:lnTo>
                  <a:lnTo>
                    <a:pt x="2586395" y="9508"/>
                  </a:lnTo>
                  <a:close/>
                </a:path>
              </a:pathLst>
            </a:custGeom>
            <a:solidFill>
              <a:srgbClr val="F2F4F5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72161" y="1968323"/>
              <a:ext cx="361950" cy="380365"/>
            </a:xfrm>
            <a:custGeom>
              <a:avLst/>
              <a:gdLst/>
              <a:ahLst/>
              <a:cxnLst/>
              <a:rect l="l" t="t" r="r" b="b"/>
              <a:pathLst>
                <a:path w="361950" h="380364">
                  <a:moveTo>
                    <a:pt x="361334" y="380352"/>
                  </a:moveTo>
                  <a:lnTo>
                    <a:pt x="0" y="380352"/>
                  </a:lnTo>
                  <a:lnTo>
                    <a:pt x="0" y="0"/>
                  </a:lnTo>
                  <a:lnTo>
                    <a:pt x="361334" y="0"/>
                  </a:lnTo>
                  <a:lnTo>
                    <a:pt x="361334" y="380352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7248" y="2072919"/>
              <a:ext cx="171158" cy="17115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049681" y="1927096"/>
            <a:ext cx="1252220" cy="4400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R="5080">
              <a:lnSpc>
                <a:spcPct val="101699"/>
              </a:lnSpc>
              <a:spcBef>
                <a:spcPts val="7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spc="13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Всеукраїнські </a:t>
            </a:r>
            <a:r>
              <a:rPr sz="1350" spc="1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олімпіади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7406" y="2668783"/>
            <a:ext cx="756666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ІІ</a:t>
            </a:r>
            <a:r>
              <a:rPr sz="900" spc="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7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етап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72995" y="2516642"/>
            <a:ext cx="553212" cy="299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800" spc="16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02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67406" y="2914110"/>
            <a:ext cx="1765300" cy="44386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84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-17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1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призове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місце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7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історії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9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-17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1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призове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місце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8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біології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572161" y="1711585"/>
            <a:ext cx="6038215" cy="2301240"/>
            <a:chOff x="5572161" y="1711585"/>
            <a:chExt cx="6038215" cy="2301240"/>
          </a:xfrm>
        </p:grpSpPr>
        <p:sp>
          <p:nvSpPr>
            <p:cNvPr id="18" name="object 18"/>
            <p:cNvSpPr/>
            <p:nvPr/>
          </p:nvSpPr>
          <p:spPr>
            <a:xfrm>
              <a:off x="5572161" y="3736961"/>
              <a:ext cx="2586990" cy="38100"/>
            </a:xfrm>
            <a:custGeom>
              <a:avLst/>
              <a:gdLst/>
              <a:ahLst/>
              <a:cxnLst/>
              <a:rect l="l" t="t" r="r" b="b"/>
              <a:pathLst>
                <a:path w="2586990" h="38100">
                  <a:moveTo>
                    <a:pt x="2586395" y="38035"/>
                  </a:moveTo>
                  <a:lnTo>
                    <a:pt x="0" y="38035"/>
                  </a:lnTo>
                  <a:lnTo>
                    <a:pt x="0" y="0"/>
                  </a:lnTo>
                  <a:lnTo>
                    <a:pt x="2586395" y="0"/>
                  </a:lnTo>
                  <a:lnTo>
                    <a:pt x="2586395" y="38035"/>
                  </a:lnTo>
                  <a:close/>
                </a:path>
              </a:pathLst>
            </a:custGeom>
            <a:solidFill>
              <a:srgbClr val="F2F4F5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72161" y="3736961"/>
              <a:ext cx="1293495" cy="38100"/>
            </a:xfrm>
            <a:custGeom>
              <a:avLst/>
              <a:gdLst/>
              <a:ahLst/>
              <a:cxnLst/>
              <a:rect l="l" t="t" r="r" b="b"/>
              <a:pathLst>
                <a:path w="1293495" h="38100">
                  <a:moveTo>
                    <a:pt x="1293197" y="38035"/>
                  </a:moveTo>
                  <a:lnTo>
                    <a:pt x="0" y="38035"/>
                  </a:lnTo>
                  <a:lnTo>
                    <a:pt x="0" y="0"/>
                  </a:lnTo>
                  <a:lnTo>
                    <a:pt x="1293197" y="0"/>
                  </a:lnTo>
                  <a:lnTo>
                    <a:pt x="1293197" y="38035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548417" y="1711585"/>
              <a:ext cx="3061970" cy="2301240"/>
            </a:xfrm>
            <a:custGeom>
              <a:avLst/>
              <a:gdLst/>
              <a:ahLst/>
              <a:cxnLst/>
              <a:rect l="l" t="t" r="r" b="b"/>
              <a:pathLst>
                <a:path w="3061970" h="2301240">
                  <a:moveTo>
                    <a:pt x="3061836" y="2301131"/>
                  </a:moveTo>
                  <a:lnTo>
                    <a:pt x="0" y="2301131"/>
                  </a:lnTo>
                  <a:lnTo>
                    <a:pt x="0" y="0"/>
                  </a:lnTo>
                  <a:lnTo>
                    <a:pt x="3061836" y="0"/>
                  </a:lnTo>
                  <a:lnTo>
                    <a:pt x="3061836" y="2301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786137" y="1949305"/>
              <a:ext cx="380365" cy="380365"/>
            </a:xfrm>
            <a:custGeom>
              <a:avLst/>
              <a:gdLst/>
              <a:ahLst/>
              <a:cxnLst/>
              <a:rect l="l" t="t" r="r" b="b"/>
              <a:pathLst>
                <a:path w="380365" h="380364">
                  <a:moveTo>
                    <a:pt x="380352" y="380352"/>
                  </a:moveTo>
                  <a:lnTo>
                    <a:pt x="0" y="380352"/>
                  </a:lnTo>
                  <a:lnTo>
                    <a:pt x="0" y="0"/>
                  </a:lnTo>
                  <a:lnTo>
                    <a:pt x="380352" y="0"/>
                  </a:lnTo>
                  <a:lnTo>
                    <a:pt x="380352" y="380352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90735" y="2063411"/>
              <a:ext cx="171158" cy="15214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8553172" y="1716339"/>
            <a:ext cx="3052445" cy="2291715"/>
          </a:xfrm>
          <a:prstGeom prst="rect">
            <a:avLst/>
          </a:prstGeom>
          <a:ln w="9508">
            <a:solidFill>
              <a:srgbClr val="E4E7EB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defRPr>
                <a:latin typeface="Montserrat"/>
                <a:ea typeface="Montserrat"/>
                <a:cs typeface="Montserrat"/>
              </a:defRPr>
            </a:pPr>
            <a:endParaRPr sz="1350">
              <a:latin typeface="Times New Roman"/>
              <a:cs typeface="Times New Roman"/>
            </a:endParaRPr>
          </a:p>
          <a:p>
            <a:pPr marL="722630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1350" spc="1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Спортивні</a:t>
            </a:r>
            <a:r>
              <a:rPr sz="1350" spc="7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досягнення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75"/>
              </a:spcBef>
              <a:defRPr>
                <a:latin typeface="Montserrat"/>
                <a:ea typeface="Montserrat"/>
                <a:cs typeface="Montserrat"/>
              </a:defRPr>
            </a:pPr>
            <a:endParaRPr sz="1350">
              <a:latin typeface="Calibri"/>
              <a:cs typeface="Calibri"/>
            </a:endParaRPr>
          </a:p>
          <a:p>
            <a:pPr marL="227965">
              <a:lnSpc>
                <a:spcPct val="100000"/>
              </a:lnSpc>
              <a:spcBef>
                <a:spcPts val="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13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ЧЕМПІОН</a:t>
            </a:r>
            <a:r>
              <a:rPr sz="900" spc="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1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УКРАЇНИ</a:t>
            </a:r>
            <a:endParaRPr sz="900">
              <a:latin typeface="Calibri"/>
              <a:cs typeface="Calibri"/>
            </a:endParaRPr>
          </a:p>
          <a:p>
            <a:pPr marL="227965">
              <a:lnSpc>
                <a:spcPct val="100000"/>
              </a:lnSpc>
              <a:spcBef>
                <a:spcPts val="56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00" spc="1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Кравченко</a:t>
            </a:r>
            <a:r>
              <a:rPr sz="1500" spc="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spc="17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Арсеній</a:t>
            </a:r>
            <a:endParaRPr sz="1500">
              <a:latin typeface="Calibri"/>
              <a:cs typeface="Calibri"/>
            </a:endParaRPr>
          </a:p>
          <a:p>
            <a:pPr marL="227965">
              <a:lnSpc>
                <a:spcPct val="100000"/>
              </a:lnSpc>
              <a:spcBef>
                <a:spcPts val="5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Армрестлінг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69"/>
              </a:spcBef>
              <a:defRPr>
                <a:latin typeface="Montserrat"/>
                <a:ea typeface="Montserrat"/>
                <a:cs typeface="Montserrat"/>
              </a:defRPr>
            </a:pPr>
            <a:endParaRPr sz="1050">
              <a:latin typeface="Calibri"/>
              <a:cs typeface="Calibri"/>
            </a:endParaRPr>
          </a:p>
          <a:p>
            <a:pPr marL="227965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750" spc="9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Національний</a:t>
            </a:r>
            <a:r>
              <a:rPr sz="750" spc="4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7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рівень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334441" y="4164857"/>
            <a:ext cx="3061970" cy="2301240"/>
            <a:chOff x="5334441" y="4164857"/>
            <a:chExt cx="3061970" cy="2301240"/>
          </a:xfrm>
        </p:grpSpPr>
        <p:sp>
          <p:nvSpPr>
            <p:cNvPr id="25" name="object 25"/>
            <p:cNvSpPr/>
            <p:nvPr/>
          </p:nvSpPr>
          <p:spPr>
            <a:xfrm>
              <a:off x="5334441" y="4164857"/>
              <a:ext cx="3061970" cy="2301240"/>
            </a:xfrm>
            <a:custGeom>
              <a:avLst/>
              <a:gdLst/>
              <a:ahLst/>
              <a:cxnLst/>
              <a:rect l="l" t="t" r="r" b="b"/>
              <a:pathLst>
                <a:path w="3061970" h="2301240">
                  <a:moveTo>
                    <a:pt x="3061836" y="2301131"/>
                  </a:moveTo>
                  <a:lnTo>
                    <a:pt x="0" y="2301131"/>
                  </a:lnTo>
                  <a:lnTo>
                    <a:pt x="0" y="0"/>
                  </a:lnTo>
                  <a:lnTo>
                    <a:pt x="3061836" y="0"/>
                  </a:lnTo>
                  <a:lnTo>
                    <a:pt x="3061836" y="2301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572161" y="4402577"/>
              <a:ext cx="380365" cy="380365"/>
            </a:xfrm>
            <a:custGeom>
              <a:avLst/>
              <a:gdLst/>
              <a:ahLst/>
              <a:cxnLst/>
              <a:rect l="l" t="t" r="r" b="b"/>
              <a:pathLst>
                <a:path w="380364" h="380364">
                  <a:moveTo>
                    <a:pt x="380352" y="380352"/>
                  </a:moveTo>
                  <a:lnTo>
                    <a:pt x="0" y="380352"/>
                  </a:lnTo>
                  <a:lnTo>
                    <a:pt x="0" y="0"/>
                  </a:lnTo>
                  <a:lnTo>
                    <a:pt x="380352" y="0"/>
                  </a:lnTo>
                  <a:lnTo>
                    <a:pt x="380352" y="380352"/>
                  </a:lnTo>
                  <a:close/>
                </a:path>
              </a:pathLst>
            </a:custGeom>
            <a:solidFill>
              <a:srgbClr val="2ECC70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6758" y="4517237"/>
              <a:ext cx="171158" cy="150398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5339195" y="4169612"/>
            <a:ext cx="3052445" cy="2291715"/>
          </a:xfrm>
          <a:prstGeom prst="rect">
            <a:avLst/>
          </a:prstGeom>
          <a:ln w="9508">
            <a:solidFill>
              <a:srgbClr val="E4E7EB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defRPr>
                <a:latin typeface="Montserrat"/>
                <a:ea typeface="Montserrat"/>
                <a:cs typeface="Montserrat"/>
              </a:defRPr>
            </a:pPr>
            <a:endParaRPr sz="1350">
              <a:latin typeface="Times New Roman"/>
              <a:cs typeface="Times New Roman"/>
            </a:endParaRPr>
          </a:p>
          <a:p>
            <a:pPr marL="722630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1350" spc="13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Творчість</a:t>
            </a:r>
            <a:r>
              <a:rPr sz="1350" spc="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350" spc="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spc="1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екологія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"/>
              </a:spcBef>
              <a:defRPr>
                <a:latin typeface="Montserrat"/>
                <a:ea typeface="Montserrat"/>
                <a:cs typeface="Montserrat"/>
              </a:defRPr>
            </a:pPr>
            <a:endParaRPr sz="1350">
              <a:latin typeface="Calibri"/>
              <a:cs typeface="Calibri"/>
            </a:endParaRPr>
          </a:p>
          <a:p>
            <a:pPr marL="227965" marR="416559">
              <a:lnSpc>
                <a:spcPct val="1337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Шкільна</a:t>
            </a:r>
            <a:r>
              <a:rPr sz="105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екологічна</a:t>
            </a:r>
            <a:r>
              <a:rPr sz="1050" spc="6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бригада</a:t>
            </a:r>
            <a:r>
              <a:rPr sz="105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стала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учасником</a:t>
            </a:r>
            <a:r>
              <a:rPr sz="1050" spc="6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зонального</a:t>
            </a:r>
            <a:r>
              <a:rPr sz="1050" spc="7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етапу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профільного</a:t>
            </a:r>
            <a:r>
              <a:rPr sz="1050" spc="6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конкурсу.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572161" y="4164857"/>
            <a:ext cx="6038215" cy="2301240"/>
            <a:chOff x="5572161" y="4164857"/>
            <a:chExt cx="6038215" cy="2301240"/>
          </a:xfrm>
        </p:grpSpPr>
        <p:sp>
          <p:nvSpPr>
            <p:cNvPr id="30" name="object 30"/>
            <p:cNvSpPr/>
            <p:nvPr/>
          </p:nvSpPr>
          <p:spPr>
            <a:xfrm>
              <a:off x="5572161" y="6190233"/>
              <a:ext cx="836930" cy="38100"/>
            </a:xfrm>
            <a:custGeom>
              <a:avLst/>
              <a:gdLst/>
              <a:ahLst/>
              <a:cxnLst/>
              <a:rect l="l" t="t" r="r" b="b"/>
              <a:pathLst>
                <a:path w="836929" h="38100">
                  <a:moveTo>
                    <a:pt x="836775" y="38035"/>
                  </a:moveTo>
                  <a:lnTo>
                    <a:pt x="0" y="38035"/>
                  </a:lnTo>
                  <a:lnTo>
                    <a:pt x="0" y="0"/>
                  </a:lnTo>
                  <a:lnTo>
                    <a:pt x="836775" y="0"/>
                  </a:lnTo>
                  <a:lnTo>
                    <a:pt x="836775" y="38035"/>
                  </a:lnTo>
                  <a:close/>
                </a:path>
              </a:pathLst>
            </a:custGeom>
            <a:solidFill>
              <a:srgbClr val="2ECC70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548417" y="4164857"/>
              <a:ext cx="3061970" cy="2301240"/>
            </a:xfrm>
            <a:custGeom>
              <a:avLst/>
              <a:gdLst/>
              <a:ahLst/>
              <a:cxnLst/>
              <a:rect l="l" t="t" r="r" b="b"/>
              <a:pathLst>
                <a:path w="3061970" h="2301240">
                  <a:moveTo>
                    <a:pt x="3061836" y="2301131"/>
                  </a:moveTo>
                  <a:lnTo>
                    <a:pt x="0" y="2301131"/>
                  </a:lnTo>
                  <a:lnTo>
                    <a:pt x="0" y="0"/>
                  </a:lnTo>
                  <a:lnTo>
                    <a:pt x="3061836" y="0"/>
                  </a:lnTo>
                  <a:lnTo>
                    <a:pt x="3061836" y="2301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786137" y="4402577"/>
              <a:ext cx="380365" cy="380365"/>
            </a:xfrm>
            <a:custGeom>
              <a:avLst/>
              <a:gdLst/>
              <a:ahLst/>
              <a:cxnLst/>
              <a:rect l="l" t="t" r="r" b="b"/>
              <a:pathLst>
                <a:path w="380365" h="380364">
                  <a:moveTo>
                    <a:pt x="380352" y="380352"/>
                  </a:moveTo>
                  <a:lnTo>
                    <a:pt x="0" y="380352"/>
                  </a:lnTo>
                  <a:lnTo>
                    <a:pt x="0" y="0"/>
                  </a:lnTo>
                  <a:lnTo>
                    <a:pt x="380352" y="0"/>
                  </a:lnTo>
                  <a:lnTo>
                    <a:pt x="380352" y="380352"/>
                  </a:lnTo>
                  <a:close/>
                </a:path>
              </a:pathLst>
            </a:custGeom>
            <a:solidFill>
              <a:srgbClr val="3398DA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97272" y="4516683"/>
              <a:ext cx="158202" cy="152735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8553172" y="4169612"/>
            <a:ext cx="3052445" cy="2485617"/>
          </a:xfrm>
          <a:prstGeom prst="rect">
            <a:avLst/>
          </a:prstGeom>
          <a:ln w="9508">
            <a:solidFill>
              <a:srgbClr val="E4E7EB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defRPr>
                <a:latin typeface="Montserrat"/>
                <a:ea typeface="Montserrat"/>
                <a:cs typeface="Montserrat"/>
              </a:defRPr>
            </a:pPr>
            <a:endParaRPr sz="1350" dirty="0">
              <a:latin typeface="Times New Roman"/>
              <a:cs typeface="Times New Roman"/>
            </a:endParaRPr>
          </a:p>
          <a:p>
            <a:pPr marL="722630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1350" spc="1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Конкурси</a:t>
            </a:r>
            <a:endParaRPr sz="1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"/>
              </a:spcBef>
              <a:defRPr>
                <a:latin typeface="Montserrat"/>
                <a:ea typeface="Montserrat"/>
                <a:cs typeface="Montserrat"/>
              </a:defRPr>
            </a:pPr>
            <a:endParaRPr sz="1350" dirty="0">
              <a:latin typeface="Calibri"/>
              <a:cs typeface="Calibri"/>
            </a:endParaRPr>
          </a:p>
          <a:p>
            <a:pPr marL="227965" marR="495300">
              <a:lnSpc>
                <a:spcPct val="1337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Постійна</a:t>
            </a:r>
            <a:r>
              <a:rPr sz="1050" spc="7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активність</a:t>
            </a:r>
            <a:r>
              <a:rPr sz="1050" spc="7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гімназистів</a:t>
            </a:r>
            <a:r>
              <a:rPr sz="1050" spc="7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у </a:t>
            </a:r>
            <a:r>
              <a:rPr sz="1050" spc="105" dirty="0" err="1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ряді</a:t>
            </a:r>
            <a:r>
              <a:rPr sz="1050" spc="3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 smtClean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85" dirty="0" err="1" smtClean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конкурсів</a:t>
            </a:r>
            <a:r>
              <a:rPr lang="uk-UA" sz="1050" spc="85" dirty="0" smtClean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, приміром, маємо призерів конкурсу «Здорова дитина-багата країна»</a:t>
            </a: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9"/>
              </a:spcBef>
              <a:defRPr>
                <a:latin typeface="Montserrat"/>
                <a:ea typeface="Montserrat"/>
                <a:cs typeface="Montserrat"/>
              </a:defRPr>
            </a:pPr>
            <a:endParaRPr sz="1050" dirty="0">
              <a:latin typeface="Calibri"/>
              <a:cs typeface="Calibri"/>
            </a:endParaRPr>
          </a:p>
          <a:p>
            <a:pPr marL="227965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750" spc="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СИСТЕМНИЙ</a:t>
            </a:r>
            <a:r>
              <a:rPr sz="750" spc="-3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РОЗВИТОК</a:t>
            </a:r>
            <a:r>
              <a:rPr sz="750" spc="-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ТАЛАНТІВ</a:t>
            </a:r>
            <a:endParaRPr sz="750" dirty="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80029" y="1711585"/>
            <a:ext cx="4374515" cy="4754880"/>
            <a:chOff x="580029" y="1711585"/>
            <a:chExt cx="4374515" cy="4754880"/>
          </a:xfrm>
        </p:grpSpPr>
        <p:sp>
          <p:nvSpPr>
            <p:cNvPr id="36" name="object 36"/>
            <p:cNvSpPr/>
            <p:nvPr/>
          </p:nvSpPr>
          <p:spPr>
            <a:xfrm>
              <a:off x="580037" y="1711585"/>
              <a:ext cx="4374515" cy="1511935"/>
            </a:xfrm>
            <a:custGeom>
              <a:avLst/>
              <a:gdLst/>
              <a:ahLst/>
              <a:cxnLst/>
              <a:rect l="l" t="t" r="r" b="b"/>
              <a:pathLst>
                <a:path w="4374515" h="1511935">
                  <a:moveTo>
                    <a:pt x="4374051" y="1511900"/>
                  </a:moveTo>
                  <a:lnTo>
                    <a:pt x="0" y="1511900"/>
                  </a:lnTo>
                  <a:lnTo>
                    <a:pt x="0" y="0"/>
                  </a:lnTo>
                  <a:lnTo>
                    <a:pt x="4374051" y="0"/>
                  </a:lnTo>
                  <a:lnTo>
                    <a:pt x="4374051" y="1511900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84791" y="3456451"/>
              <a:ext cx="4364990" cy="3004820"/>
            </a:xfrm>
            <a:custGeom>
              <a:avLst/>
              <a:gdLst/>
              <a:ahLst/>
              <a:cxnLst/>
              <a:rect l="l" t="t" r="r" b="b"/>
              <a:pathLst>
                <a:path w="4364990" h="3004820">
                  <a:moveTo>
                    <a:pt x="0" y="0"/>
                  </a:moveTo>
                  <a:lnTo>
                    <a:pt x="4364542" y="0"/>
                  </a:lnTo>
                  <a:lnTo>
                    <a:pt x="4364542" y="3004783"/>
                  </a:lnTo>
                  <a:lnTo>
                    <a:pt x="0" y="3004783"/>
                  </a:lnTo>
                  <a:lnTo>
                    <a:pt x="0" y="0"/>
                  </a:lnTo>
                  <a:close/>
                </a:path>
              </a:pathLst>
            </a:custGeom>
            <a:ln w="9508">
              <a:solidFill>
                <a:srgbClr val="E4E7EB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9546" y="3461205"/>
              <a:ext cx="152140" cy="152140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724232" y="3458014"/>
            <a:ext cx="3066288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spc="130" dirty="0">
                <a:latin typeface="Montserrat"/>
                <a:ea typeface="Montserrat"/>
                <a:cs typeface="Montserrat"/>
              </a:rPr>
              <a:t>Educational</a:t>
            </a:r>
            <a:r>
              <a:rPr sz="1200" spc="45" dirty="0">
                <a:latin typeface="Montserrat"/>
                <a:ea typeface="Montserrat"/>
                <a:cs typeface="Montserrat"/>
              </a:rPr>
              <a:t> </a:t>
            </a:r>
            <a:r>
              <a:rPr sz="1200" spc="105" dirty="0">
                <a:latin typeface="Montserrat"/>
                <a:ea typeface="Montserrat"/>
                <a:cs typeface="Montserrat"/>
              </a:rPr>
              <a:t>Excellence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46441" y="3618101"/>
            <a:ext cx="2150745" cy="228600"/>
          </a:xfrm>
          <a:prstGeom prst="rect">
            <a:avLst/>
          </a:prstGeom>
          <a:solidFill>
            <a:srgbClr val="FFFFFF"/>
          </a:solidFill>
          <a:ln w="9508">
            <a:solidFill>
              <a:srgbClr val="1A2E44"/>
            </a:solidFill>
          </a:ln>
        </p:spPr>
        <p:txBody>
          <a:bodyPr vert="horz" wrap="square" lIns="0" tIns="52069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409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50" spc="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ARCH-</a:t>
            </a:r>
            <a:r>
              <a:rPr sz="750" spc="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REF:</a:t>
            </a:r>
            <a:r>
              <a:rPr sz="750" spc="-4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5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EXCELLENCE_01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884319" y="2881168"/>
            <a:ext cx="7274559" cy="3347720"/>
            <a:chOff x="884319" y="2881168"/>
            <a:chExt cx="7274559" cy="3347720"/>
          </a:xfrm>
        </p:grpSpPr>
        <p:sp>
          <p:nvSpPr>
            <p:cNvPr id="42" name="object 42"/>
            <p:cNvSpPr/>
            <p:nvPr/>
          </p:nvSpPr>
          <p:spPr>
            <a:xfrm>
              <a:off x="6446964" y="6190233"/>
              <a:ext cx="1711960" cy="38100"/>
            </a:xfrm>
            <a:custGeom>
              <a:avLst/>
              <a:gdLst/>
              <a:ahLst/>
              <a:cxnLst/>
              <a:rect l="l" t="t" r="r" b="b"/>
              <a:pathLst>
                <a:path w="1711959" h="38100">
                  <a:moveTo>
                    <a:pt x="836777" y="0"/>
                  </a:moveTo>
                  <a:lnTo>
                    <a:pt x="0" y="0"/>
                  </a:lnTo>
                  <a:lnTo>
                    <a:pt x="0" y="38036"/>
                  </a:lnTo>
                  <a:lnTo>
                    <a:pt x="836777" y="38036"/>
                  </a:lnTo>
                  <a:lnTo>
                    <a:pt x="836777" y="0"/>
                  </a:lnTo>
                  <a:close/>
                </a:path>
                <a:path w="1711959" h="38100">
                  <a:moveTo>
                    <a:pt x="1711591" y="0"/>
                  </a:moveTo>
                  <a:lnTo>
                    <a:pt x="874814" y="0"/>
                  </a:lnTo>
                  <a:lnTo>
                    <a:pt x="874814" y="38036"/>
                  </a:lnTo>
                  <a:lnTo>
                    <a:pt x="1711591" y="38036"/>
                  </a:lnTo>
                  <a:lnTo>
                    <a:pt x="1711591" y="0"/>
                  </a:lnTo>
                  <a:close/>
                </a:path>
              </a:pathLst>
            </a:custGeom>
            <a:solidFill>
              <a:srgbClr val="2ECC7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84319" y="2881168"/>
              <a:ext cx="456565" cy="38100"/>
            </a:xfrm>
            <a:custGeom>
              <a:avLst/>
              <a:gdLst/>
              <a:ahLst/>
              <a:cxnLst/>
              <a:rect l="l" t="t" r="r" b="b"/>
              <a:pathLst>
                <a:path w="456565" h="38100">
                  <a:moveTo>
                    <a:pt x="456422" y="38035"/>
                  </a:moveTo>
                  <a:lnTo>
                    <a:pt x="0" y="38035"/>
                  </a:lnTo>
                  <a:lnTo>
                    <a:pt x="0" y="0"/>
                  </a:lnTo>
                  <a:lnTo>
                    <a:pt x="456422" y="0"/>
                  </a:lnTo>
                  <a:lnTo>
                    <a:pt x="456422" y="38035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580037" y="1711585"/>
            <a:ext cx="4374515" cy="77764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20"/>
              </a:spcBef>
              <a:defRPr>
                <a:latin typeface="Montserrat"/>
                <a:ea typeface="Montserrat"/>
                <a:cs typeface="Montserrat"/>
              </a:defRPr>
            </a:pPr>
            <a:endParaRPr sz="1500" dirty="0">
              <a:latin typeface="Times New Roman"/>
              <a:cs typeface="Times New Roman"/>
            </a:endParaRPr>
          </a:p>
          <a:p>
            <a:pPr marL="299085" marR="447675">
              <a:lnSpc>
                <a:spcPct val="104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150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Учні</a:t>
            </a:r>
            <a:r>
              <a:rPr sz="1500" b="0" spc="23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гімназії</a:t>
            </a:r>
            <a:r>
              <a:rPr sz="1500" b="0" spc="11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демонструють</a:t>
            </a:r>
            <a:r>
              <a:rPr sz="1500" b="0" spc="8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1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результати</a:t>
            </a:r>
            <a:r>
              <a:rPr sz="1500" b="0" spc="95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-1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в</a:t>
            </a:r>
            <a:r>
              <a:rPr sz="1500" b="0" spc="3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науці</a:t>
            </a:r>
            <a:r>
              <a:rPr sz="1500" b="0" spc="11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500" b="0" spc="7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-1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спорті</a:t>
            </a:r>
            <a:r>
              <a:rPr sz="1450" b="0" spc="-1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.</a:t>
            </a:r>
            <a:endParaRPr sz="1450" dirty="0">
              <a:latin typeface="Montserrat Thin"/>
              <a:cs typeface="Montserrat Thi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65931" y="6465989"/>
            <a:ext cx="1901825" cy="9525"/>
          </a:xfrm>
          <a:custGeom>
            <a:avLst/>
            <a:gdLst/>
            <a:ahLst/>
            <a:cxnLst/>
            <a:rect l="l" t="t" r="r" b="b"/>
            <a:pathLst>
              <a:path w="1901825" h="9525">
                <a:moveTo>
                  <a:pt x="1901761" y="9508"/>
                </a:moveTo>
                <a:lnTo>
                  <a:pt x="0" y="9508"/>
                </a:lnTo>
                <a:lnTo>
                  <a:pt x="0" y="0"/>
                </a:lnTo>
                <a:lnTo>
                  <a:pt x="1901761" y="0"/>
                </a:lnTo>
                <a:lnTo>
                  <a:pt x="1901761" y="9508"/>
                </a:lnTo>
                <a:close/>
              </a:path>
            </a:pathLst>
          </a:custGeom>
          <a:solidFill>
            <a:srgbClr val="1A2E44">
              <a:alpha val="19999"/>
            </a:srgbClr>
          </a:solidFill>
        </p:spPr>
        <p:txBody>
          <a:bodyPr wrap="square" lIns="0" tIns="0" rIns="0" bIns="0" rtlCol="0"/>
          <a:lstStyle/>
          <a:p>
            <a:pPr>
              <a:defRPr>
                <a:latin typeface="Montserrat"/>
                <a:ea typeface="Montserrat"/>
                <a:cs typeface="Montserrat"/>
              </a:defRPr>
            </a:pPr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502379" y="6396236"/>
            <a:ext cx="307086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50" spc="9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G</a:t>
            </a:r>
            <a:r>
              <a:rPr sz="750" spc="5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11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Y</a:t>
            </a:r>
            <a:r>
              <a:rPr sz="750" spc="4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7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M</a:t>
            </a:r>
            <a:r>
              <a:rPr sz="750" spc="6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114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N</a:t>
            </a:r>
            <a:r>
              <a:rPr sz="750" spc="5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9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A</a:t>
            </a:r>
            <a:r>
              <a:rPr sz="750" spc="6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10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S</a:t>
            </a:r>
            <a:r>
              <a:rPr sz="750" spc="6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I</a:t>
            </a:r>
            <a:r>
              <a:rPr sz="750" spc="6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11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U</a:t>
            </a:r>
            <a:r>
              <a:rPr sz="750" spc="5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7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M</a:t>
            </a:r>
            <a:r>
              <a:rPr sz="750" spc="16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sz="750" spc="12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R</a:t>
            </a:r>
            <a:r>
              <a:rPr sz="750" spc="6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13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E</a:t>
            </a:r>
            <a:r>
              <a:rPr sz="750" spc="6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14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P</a:t>
            </a:r>
            <a:r>
              <a:rPr sz="750" spc="6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12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O</a:t>
            </a:r>
            <a:r>
              <a:rPr sz="750" spc="5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12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R</a:t>
            </a:r>
            <a:r>
              <a:rPr sz="750" spc="5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6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T</a:t>
            </a:r>
            <a:r>
              <a:rPr sz="750" spc="16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sz="75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/</a:t>
            </a:r>
            <a:r>
              <a:rPr sz="750" spc="1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/</a:t>
            </a:r>
            <a:r>
              <a:rPr sz="750" spc="16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 </a:t>
            </a:r>
            <a:r>
              <a:rPr sz="75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2</a:t>
            </a:r>
            <a:r>
              <a:rPr sz="750" spc="6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12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0</a:t>
            </a:r>
            <a:r>
              <a:rPr sz="750" spc="55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2</a:t>
            </a:r>
            <a:r>
              <a:rPr sz="750" spc="4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-50" dirty="0">
                <a:solidFill>
                  <a:srgbClr val="B9BFC6"/>
                </a:solidFill>
                <a:latin typeface="Montserrat"/>
                <a:ea typeface="Montserrat"/>
                <a:cs typeface="Montserrat"/>
              </a:rPr>
              <a:t>4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2" y="2876178"/>
            <a:ext cx="4409370" cy="3569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08" y="0"/>
            <a:ext cx="12171680" cy="6837045"/>
            <a:chOff x="9508" y="0"/>
            <a:chExt cx="12171680" cy="6837045"/>
          </a:xfrm>
        </p:grpSpPr>
        <p:sp>
          <p:nvSpPr>
            <p:cNvPr id="3" name="object 3"/>
            <p:cNvSpPr/>
            <p:nvPr/>
          </p:nvSpPr>
          <p:spPr>
            <a:xfrm>
              <a:off x="8120521" y="0"/>
              <a:ext cx="4058920" cy="6837045"/>
            </a:xfrm>
            <a:custGeom>
              <a:avLst/>
              <a:gdLst/>
              <a:ahLst/>
              <a:cxnLst/>
              <a:rect l="l" t="t" r="r" b="b"/>
              <a:pathLst>
                <a:path w="4058920" h="6837045">
                  <a:moveTo>
                    <a:pt x="0" y="6836832"/>
                  </a:moveTo>
                  <a:lnTo>
                    <a:pt x="0" y="0"/>
                  </a:lnTo>
                  <a:lnTo>
                    <a:pt x="4058679" y="0"/>
                  </a:lnTo>
                  <a:lnTo>
                    <a:pt x="4058679" y="6836832"/>
                  </a:lnTo>
                  <a:lnTo>
                    <a:pt x="0" y="6836832"/>
                  </a:lnTo>
                  <a:close/>
                </a:path>
              </a:pathLst>
            </a:custGeom>
            <a:solidFill>
              <a:srgbClr val="1A2E44">
                <a:alpha val="4998"/>
              </a:srgbClr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08" y="1312215"/>
              <a:ext cx="12171680" cy="19050"/>
            </a:xfrm>
            <a:custGeom>
              <a:avLst/>
              <a:gdLst/>
              <a:ahLst/>
              <a:cxnLst/>
              <a:rect l="l" t="t" r="r" b="b"/>
              <a:pathLst>
                <a:path w="12171680" h="19050">
                  <a:moveTo>
                    <a:pt x="12171273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901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62582" y="472249"/>
            <a:ext cx="6235446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2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АНАЛІЗ</a:t>
            </a:r>
            <a:r>
              <a:rPr sz="1050" spc="25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РЕАЛІЗОВАНИХ </a:t>
            </a:r>
            <a:r>
              <a:rPr sz="1050" spc="2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ПРОЄКТІВ</a:t>
            </a:r>
            <a:r>
              <a:rPr sz="1050" spc="25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050" spc="25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ЗАЛУЧЕНИХ</a:t>
            </a:r>
            <a:r>
              <a:rPr sz="1050" spc="254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КОШТІВ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dirty="0">
                <a:latin typeface="Montserrat"/>
                <a:ea typeface="Montserrat"/>
                <a:cs typeface="Montserrat"/>
              </a:rPr>
              <a:t>Проєктна</a:t>
            </a:r>
            <a:r>
              <a:rPr spc="100" dirty="0">
                <a:latin typeface="Montserrat"/>
                <a:ea typeface="Montserrat"/>
                <a:cs typeface="Montserrat"/>
              </a:rPr>
              <a:t> </a:t>
            </a:r>
            <a:r>
              <a:rPr dirty="0">
                <a:latin typeface="Montserrat"/>
                <a:ea typeface="Montserrat"/>
                <a:cs typeface="Montserrat"/>
              </a:rPr>
              <a:t>діяльність</a:t>
            </a:r>
            <a:r>
              <a:rPr spc="-45" dirty="0">
                <a:latin typeface="Montserrat"/>
                <a:ea typeface="Montserrat"/>
                <a:cs typeface="Montserrat"/>
              </a:rPr>
              <a:t> </a:t>
            </a:r>
            <a:r>
              <a:rPr dirty="0">
                <a:latin typeface="Montserrat"/>
                <a:ea typeface="Montserrat"/>
                <a:cs typeface="Montserrat"/>
              </a:rPr>
              <a:t>та</a:t>
            </a:r>
            <a:r>
              <a:rPr spc="110" dirty="0">
                <a:latin typeface="Montserrat"/>
                <a:ea typeface="Montserrat"/>
                <a:cs typeface="Montserrat"/>
              </a:rPr>
              <a:t> </a:t>
            </a:r>
            <a:r>
              <a:rPr dirty="0">
                <a:latin typeface="Montserrat"/>
                <a:ea typeface="Montserrat"/>
                <a:cs typeface="Montserrat"/>
              </a:rPr>
              <a:t>модернізація</a:t>
            </a:r>
            <a:r>
              <a:rPr spc="140" dirty="0">
                <a:latin typeface="Montserrat"/>
                <a:ea typeface="Montserrat"/>
                <a:cs typeface="Montserrat"/>
              </a:rPr>
              <a:t> </a:t>
            </a:r>
            <a:r>
              <a:rPr spc="-10" dirty="0">
                <a:latin typeface="Montserrat"/>
                <a:ea typeface="Montserrat"/>
                <a:cs typeface="Montserrat"/>
              </a:rPr>
              <a:t>приміщень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80037" y="1711585"/>
            <a:ext cx="6304915" cy="951230"/>
            <a:chOff x="580037" y="1711585"/>
            <a:chExt cx="6304915" cy="951230"/>
          </a:xfrm>
        </p:grpSpPr>
        <p:sp>
          <p:nvSpPr>
            <p:cNvPr id="8" name="object 8"/>
            <p:cNvSpPr/>
            <p:nvPr/>
          </p:nvSpPr>
          <p:spPr>
            <a:xfrm>
              <a:off x="637090" y="1711585"/>
              <a:ext cx="6247765" cy="951230"/>
            </a:xfrm>
            <a:custGeom>
              <a:avLst/>
              <a:gdLst/>
              <a:ahLst/>
              <a:cxnLst/>
              <a:rect l="l" t="t" r="r" b="b"/>
              <a:pathLst>
                <a:path w="6247765" h="951230">
                  <a:moveTo>
                    <a:pt x="0" y="950880"/>
                  </a:moveTo>
                  <a:lnTo>
                    <a:pt x="6247286" y="950880"/>
                  </a:lnTo>
                  <a:lnTo>
                    <a:pt x="6247286" y="0"/>
                  </a:lnTo>
                  <a:lnTo>
                    <a:pt x="0" y="0"/>
                  </a:lnTo>
                  <a:lnTo>
                    <a:pt x="0" y="950880"/>
                  </a:lnTo>
                  <a:close/>
                </a:path>
              </a:pathLst>
            </a:custGeom>
            <a:solidFill>
              <a:srgbClr val="F0F4F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0037" y="1711585"/>
              <a:ext cx="57150" cy="951230"/>
            </a:xfrm>
            <a:custGeom>
              <a:avLst/>
              <a:gdLst/>
              <a:ahLst/>
              <a:cxnLst/>
              <a:rect l="l" t="t" r="r" b="b"/>
              <a:pathLst>
                <a:path w="57150" h="951230">
                  <a:moveTo>
                    <a:pt x="57052" y="950880"/>
                  </a:moveTo>
                  <a:lnTo>
                    <a:pt x="0" y="950880"/>
                  </a:lnTo>
                  <a:lnTo>
                    <a:pt x="0" y="0"/>
                  </a:lnTo>
                  <a:lnTo>
                    <a:pt x="57052" y="0"/>
                  </a:lnTo>
                  <a:lnTo>
                    <a:pt x="57052" y="950880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37090" y="1921782"/>
            <a:ext cx="6247765" cy="50800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22885" marR="237490">
              <a:lnSpc>
                <a:spcPct val="105400"/>
              </a:lnSpc>
              <a:spcBef>
                <a:spcPts val="4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Успішна</a:t>
            </a:r>
            <a:r>
              <a:rPr sz="1500" b="0" spc="1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реалізація</a:t>
            </a:r>
            <a:r>
              <a:rPr sz="1500" b="0" spc="1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грантових</a:t>
            </a:r>
            <a:r>
              <a:rPr sz="150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проєктів</a:t>
            </a:r>
            <a:r>
              <a:rPr sz="1500" b="0" spc="1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дозволила</a:t>
            </a:r>
            <a:r>
              <a:rPr sz="1500" b="0" spc="1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суттєво </a:t>
            </a:r>
            <a:r>
              <a:rPr sz="15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оновити</a:t>
            </a:r>
            <a:r>
              <a:rPr sz="1500" b="0" spc="1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внутрішній</a:t>
            </a:r>
            <a:r>
              <a:rPr sz="1500" b="0" spc="1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простір</a:t>
            </a:r>
            <a:r>
              <a:rPr sz="1500" b="0" spc="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гімназії</a:t>
            </a:r>
            <a:r>
              <a:rPr sz="15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.</a:t>
            </a:r>
            <a:endParaRPr sz="1550">
              <a:latin typeface="Montserrat Thin"/>
              <a:cs typeface="Montserrat Thi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80037" y="2890677"/>
            <a:ext cx="6304915" cy="1635760"/>
            <a:chOff x="580037" y="2890677"/>
            <a:chExt cx="6304915" cy="1635760"/>
          </a:xfrm>
        </p:grpSpPr>
        <p:sp>
          <p:nvSpPr>
            <p:cNvPr id="12" name="object 12"/>
            <p:cNvSpPr/>
            <p:nvPr/>
          </p:nvSpPr>
          <p:spPr>
            <a:xfrm>
              <a:off x="580037" y="2890677"/>
              <a:ext cx="6304915" cy="1635760"/>
            </a:xfrm>
            <a:custGeom>
              <a:avLst/>
              <a:gdLst/>
              <a:ahLst/>
              <a:cxnLst/>
              <a:rect l="l" t="t" r="r" b="b"/>
              <a:pathLst>
                <a:path w="6304915" h="1635760">
                  <a:moveTo>
                    <a:pt x="6304339" y="1635514"/>
                  </a:moveTo>
                  <a:lnTo>
                    <a:pt x="0" y="1635514"/>
                  </a:lnTo>
                  <a:lnTo>
                    <a:pt x="0" y="0"/>
                  </a:lnTo>
                  <a:lnTo>
                    <a:pt x="6304339" y="0"/>
                  </a:lnTo>
                  <a:lnTo>
                    <a:pt x="6304339" y="16355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9898" y="3115719"/>
              <a:ext cx="228211" cy="17563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84791" y="2895431"/>
            <a:ext cx="6295390" cy="1626235"/>
          </a:xfrm>
          <a:prstGeom prst="rect">
            <a:avLst/>
          </a:prstGeom>
          <a:ln w="9508">
            <a:solidFill>
              <a:srgbClr val="BDC2C7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  <a:defRPr>
                <a:latin typeface="Montserrat"/>
                <a:ea typeface="Montserrat"/>
                <a:cs typeface="Montserrat"/>
              </a:defRPr>
            </a:pPr>
            <a:endParaRPr sz="1350" dirty="0">
              <a:latin typeface="Times New Roman"/>
              <a:cs typeface="Times New Roman"/>
            </a:endParaRPr>
          </a:p>
          <a:p>
            <a:pPr marL="988694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Оновлення</a:t>
            </a:r>
            <a:r>
              <a:rPr sz="1350" b="0" spc="1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бібліотеки</a:t>
            </a:r>
            <a:r>
              <a:rPr sz="1350" b="0" spc="1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350" b="0" spc="1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актової</a:t>
            </a:r>
            <a:r>
              <a:rPr sz="1350" b="0" spc="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зали</a:t>
            </a:r>
            <a:endParaRPr sz="1350" dirty="0">
              <a:latin typeface="Montserrat Thin"/>
              <a:cs typeface="Montserrat Thin"/>
            </a:endParaRPr>
          </a:p>
          <a:p>
            <a:pPr marL="988694" marR="426084">
              <a:lnSpc>
                <a:spcPct val="130700"/>
              </a:lnSpc>
              <a:spcBef>
                <a:spcPts val="39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3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Проєкт</a:t>
            </a:r>
            <a:r>
              <a:rPr sz="1050" spc="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переміг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обласному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конкурсі.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Повна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заміна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меблів</a:t>
            </a:r>
            <a:r>
              <a:rPr sz="1050" spc="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ремонт </a:t>
            </a:r>
            <a:r>
              <a:rPr sz="1050" spc="10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приміщень.</a:t>
            </a: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endParaRPr sz="1050" dirty="0">
              <a:latin typeface="Calibri"/>
              <a:cs typeface="Calibri"/>
            </a:endParaRPr>
          </a:p>
          <a:p>
            <a:pPr marL="988694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21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500</a:t>
            </a:r>
            <a:r>
              <a:rPr sz="2150" b="0" spc="-4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21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000</a:t>
            </a:r>
            <a:r>
              <a:rPr sz="2150" b="0" spc="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b="0" spc="-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ГРН</a:t>
            </a:r>
            <a:endParaRPr sz="900" dirty="0">
              <a:latin typeface="Montserrat Thin"/>
              <a:cs typeface="Montserrat Thi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80037" y="4678333"/>
            <a:ext cx="6304915" cy="1131570"/>
            <a:chOff x="580037" y="4678333"/>
            <a:chExt cx="6304915" cy="1131570"/>
          </a:xfrm>
        </p:grpSpPr>
        <p:sp>
          <p:nvSpPr>
            <p:cNvPr id="16" name="object 16"/>
            <p:cNvSpPr/>
            <p:nvPr/>
          </p:nvSpPr>
          <p:spPr>
            <a:xfrm>
              <a:off x="580037" y="4678333"/>
              <a:ext cx="6304915" cy="1131570"/>
            </a:xfrm>
            <a:custGeom>
              <a:avLst/>
              <a:gdLst/>
              <a:ahLst/>
              <a:cxnLst/>
              <a:rect l="l" t="t" r="r" b="b"/>
              <a:pathLst>
                <a:path w="6304915" h="1131570">
                  <a:moveTo>
                    <a:pt x="6304339" y="1131548"/>
                  </a:moveTo>
                  <a:lnTo>
                    <a:pt x="0" y="1131548"/>
                  </a:lnTo>
                  <a:lnTo>
                    <a:pt x="0" y="0"/>
                  </a:lnTo>
                  <a:lnTo>
                    <a:pt x="6304339" y="0"/>
                  </a:lnTo>
                  <a:lnTo>
                    <a:pt x="6304339" y="11315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7029" y="4878018"/>
              <a:ext cx="213948" cy="22785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84791" y="4683087"/>
            <a:ext cx="6295390" cy="1122045"/>
          </a:xfrm>
          <a:prstGeom prst="rect">
            <a:avLst/>
          </a:prstGeom>
          <a:ln w="9508">
            <a:solidFill>
              <a:srgbClr val="BDC2C7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  <a:defRPr>
                <a:latin typeface="Montserrat"/>
                <a:ea typeface="Montserrat"/>
                <a:cs typeface="Montserrat"/>
              </a:defRPr>
            </a:pPr>
            <a:endParaRPr sz="1350">
              <a:latin typeface="Times New Roman"/>
              <a:cs typeface="Times New Roman"/>
            </a:endParaRPr>
          </a:p>
          <a:p>
            <a:pPr marL="988694">
              <a:lnSpc>
                <a:spcPct val="100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Співпраця</a:t>
            </a:r>
            <a:r>
              <a:rPr sz="1350" b="0" spc="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</a:t>
            </a:r>
            <a:r>
              <a:rPr sz="1350" b="0" spc="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400" b="0" spc="-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CIVIC</a:t>
            </a:r>
            <a:endParaRPr sz="1400">
              <a:latin typeface="Montserrat Thin"/>
              <a:cs typeface="Montserrat Thin"/>
            </a:endParaRPr>
          </a:p>
          <a:p>
            <a:pPr marL="988694" marR="502920">
              <a:lnSpc>
                <a:spcPct val="136700"/>
              </a:lnSpc>
              <a:spcBef>
                <a:spcPts val="30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Покращено</a:t>
            </a:r>
            <a:r>
              <a:rPr sz="1050" spc="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умови</a:t>
            </a:r>
            <a:r>
              <a:rPr sz="1050" spc="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укритті</a:t>
            </a:r>
            <a:r>
              <a:rPr sz="1050" spc="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—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встановлено</a:t>
            </a:r>
            <a:r>
              <a:rPr sz="1050" spc="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нову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витяжну</a:t>
            </a:r>
            <a:r>
              <a:rPr sz="1050" spc="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систему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7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та </a:t>
            </a:r>
            <a:r>
              <a:rPr sz="10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металеву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4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шафу</a:t>
            </a:r>
            <a:r>
              <a:rPr sz="10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0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безпечного</a:t>
            </a:r>
            <a:r>
              <a:rPr sz="10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зберігання</a:t>
            </a:r>
            <a:r>
              <a:rPr sz="10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речей.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0029" y="5962013"/>
            <a:ext cx="6304915" cy="880110"/>
            <a:chOff x="580029" y="5962013"/>
            <a:chExt cx="6304915" cy="880110"/>
          </a:xfrm>
        </p:grpSpPr>
        <p:sp>
          <p:nvSpPr>
            <p:cNvPr id="20" name="object 20"/>
            <p:cNvSpPr/>
            <p:nvPr/>
          </p:nvSpPr>
          <p:spPr>
            <a:xfrm>
              <a:off x="580037" y="5962022"/>
              <a:ext cx="6304915" cy="875030"/>
            </a:xfrm>
            <a:custGeom>
              <a:avLst/>
              <a:gdLst/>
              <a:ahLst/>
              <a:cxnLst/>
              <a:rect l="l" t="t" r="r" b="b"/>
              <a:pathLst>
                <a:path w="6304915" h="875029">
                  <a:moveTo>
                    <a:pt x="6304339" y="874810"/>
                  </a:moveTo>
                  <a:lnTo>
                    <a:pt x="0" y="874810"/>
                  </a:lnTo>
                  <a:lnTo>
                    <a:pt x="0" y="0"/>
                  </a:lnTo>
                  <a:lnTo>
                    <a:pt x="6304339" y="0"/>
                  </a:lnTo>
                  <a:lnTo>
                    <a:pt x="6304339" y="8748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84791" y="5966776"/>
              <a:ext cx="6295390" cy="870585"/>
            </a:xfrm>
            <a:custGeom>
              <a:avLst/>
              <a:gdLst/>
              <a:ahLst/>
              <a:cxnLst/>
              <a:rect l="l" t="t" r="r" b="b"/>
              <a:pathLst>
                <a:path w="6295390" h="870584">
                  <a:moveTo>
                    <a:pt x="0" y="870056"/>
                  </a:moveTo>
                  <a:lnTo>
                    <a:pt x="0" y="0"/>
                  </a:lnTo>
                  <a:lnTo>
                    <a:pt x="6294830" y="0"/>
                  </a:lnTo>
                  <a:lnTo>
                    <a:pt x="6294830" y="870056"/>
                  </a:lnTo>
                </a:path>
              </a:pathLst>
            </a:custGeom>
            <a:ln w="9508">
              <a:solidFill>
                <a:srgbClr val="BDC2C7"/>
              </a:solidFill>
            </a:ln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2857" y="6184528"/>
              <a:ext cx="222327" cy="18256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981039" y="6161707"/>
            <a:ext cx="847725" cy="180975"/>
          </a:xfrm>
          <a:prstGeom prst="rect">
            <a:avLst/>
          </a:prstGeom>
          <a:solidFill>
            <a:srgbClr val="1A2E44"/>
          </a:solidFill>
        </p:spPr>
        <p:txBody>
          <a:bodyPr vert="horz" wrap="square" lIns="0" tIns="2794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22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750" spc="13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ПЛАН</a:t>
            </a:r>
            <a:r>
              <a:rPr sz="750" spc="3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750" spc="5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2026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9546" y="6153733"/>
            <a:ext cx="6285865" cy="4946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83615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Шкільний</a:t>
            </a:r>
            <a:r>
              <a:rPr sz="1350" b="0" spc="229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бюджет</a:t>
            </a:r>
            <a:r>
              <a:rPr sz="1350" b="0" spc="4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3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участі</a:t>
            </a:r>
            <a:endParaRPr sz="1350">
              <a:latin typeface="Montserrat Thin"/>
              <a:cs typeface="Montserrat Thin"/>
            </a:endParaRPr>
          </a:p>
          <a:p>
            <a:pPr marL="983615">
              <a:lnSpc>
                <a:spcPct val="100000"/>
              </a:lnSpc>
              <a:spcBef>
                <a:spcPts val="77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Встановлення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сонячних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панелей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за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рахунок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коштів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обласного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7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бюджету.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50" y="1390598"/>
            <a:ext cx="4890595" cy="5407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08" y="0"/>
            <a:ext cx="12171680" cy="6837045"/>
            <a:chOff x="9508" y="0"/>
            <a:chExt cx="12171680" cy="6837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521" y="0"/>
              <a:ext cx="4058679" cy="68368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508" y="1312215"/>
              <a:ext cx="12171680" cy="19050"/>
            </a:xfrm>
            <a:custGeom>
              <a:avLst/>
              <a:gdLst/>
              <a:ahLst/>
              <a:cxnLst/>
              <a:rect l="l" t="t" r="r" b="b"/>
              <a:pathLst>
                <a:path w="12171680" h="19050">
                  <a:moveTo>
                    <a:pt x="12171273" y="19017"/>
                  </a:moveTo>
                  <a:lnTo>
                    <a:pt x="0" y="19017"/>
                  </a:lnTo>
                  <a:lnTo>
                    <a:pt x="0" y="0"/>
                  </a:lnTo>
                  <a:lnTo>
                    <a:pt x="12171273" y="0"/>
                  </a:lnTo>
                  <a:lnTo>
                    <a:pt x="12171273" y="19017"/>
                  </a:lnTo>
                  <a:close/>
                </a:path>
              </a:pathLst>
            </a:custGeom>
            <a:solidFill>
              <a:srgbClr val="1A2E44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62582" y="472249"/>
            <a:ext cx="2642997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26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БЕЗПЕКА</a:t>
            </a:r>
            <a:r>
              <a:rPr sz="1050" spc="2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050" spc="2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2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ПРЕВЕНЦІЯ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562582" y="622084"/>
            <a:ext cx="11442319" cy="4965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3050" spc="-175" dirty="0">
                <a:latin typeface="Montserrat"/>
                <a:ea typeface="Montserrat"/>
                <a:cs typeface="Montserrat"/>
              </a:rPr>
              <a:t>Клас</a:t>
            </a:r>
            <a:r>
              <a:rPr sz="3050" spc="-155" dirty="0">
                <a:latin typeface="Montserrat"/>
                <a:ea typeface="Montserrat"/>
                <a:cs typeface="Montserrat"/>
              </a:rPr>
              <a:t> </a:t>
            </a:r>
            <a:r>
              <a:rPr sz="3050" spc="-190" dirty="0">
                <a:latin typeface="Montserrat"/>
                <a:ea typeface="Montserrat"/>
                <a:cs typeface="Montserrat"/>
              </a:rPr>
              <a:t>безпеки</a:t>
            </a:r>
            <a:r>
              <a:rPr sz="3050" dirty="0">
                <a:latin typeface="Montserrat"/>
                <a:ea typeface="Montserrat"/>
                <a:cs typeface="Montserrat"/>
              </a:rPr>
              <a:t> </a:t>
            </a:r>
            <a:r>
              <a:rPr sz="3050" spc="-90" dirty="0">
                <a:latin typeface="Montserrat"/>
                <a:ea typeface="Montserrat"/>
                <a:cs typeface="Montserrat"/>
              </a:rPr>
              <a:t>та</a:t>
            </a:r>
            <a:r>
              <a:rPr sz="3050" spc="-5" dirty="0">
                <a:latin typeface="Montserrat"/>
                <a:ea typeface="Montserrat"/>
                <a:cs typeface="Montserrat"/>
              </a:rPr>
              <a:t> </a:t>
            </a:r>
            <a:r>
              <a:rPr sz="3050" spc="-195" dirty="0">
                <a:latin typeface="Montserrat"/>
                <a:ea typeface="Montserrat"/>
                <a:cs typeface="Montserrat"/>
              </a:rPr>
              <a:t>превентивна</a:t>
            </a:r>
            <a:r>
              <a:rPr sz="3050" spc="5" dirty="0">
                <a:latin typeface="Montserrat"/>
                <a:ea typeface="Montserrat"/>
                <a:cs typeface="Montserrat"/>
              </a:rPr>
              <a:t> </a:t>
            </a:r>
            <a:r>
              <a:rPr sz="3050" spc="-150" dirty="0">
                <a:latin typeface="Montserrat"/>
                <a:ea typeface="Montserrat"/>
                <a:cs typeface="Montserrat"/>
              </a:rPr>
              <a:t>робота</a:t>
            </a:r>
            <a:endParaRPr sz="3050"/>
          </a:p>
        </p:txBody>
      </p:sp>
      <p:grpSp>
        <p:nvGrpSpPr>
          <p:cNvPr id="7" name="object 7"/>
          <p:cNvGrpSpPr/>
          <p:nvPr/>
        </p:nvGrpSpPr>
        <p:grpSpPr>
          <a:xfrm>
            <a:off x="580037" y="1711585"/>
            <a:ext cx="6276340" cy="1255395"/>
            <a:chOff x="580037" y="1711585"/>
            <a:chExt cx="6276340" cy="1255395"/>
          </a:xfrm>
        </p:grpSpPr>
        <p:sp>
          <p:nvSpPr>
            <p:cNvPr id="8" name="object 8"/>
            <p:cNvSpPr/>
            <p:nvPr/>
          </p:nvSpPr>
          <p:spPr>
            <a:xfrm>
              <a:off x="580037" y="1711585"/>
              <a:ext cx="6276340" cy="1255395"/>
            </a:xfrm>
            <a:custGeom>
              <a:avLst/>
              <a:gdLst/>
              <a:ahLst/>
              <a:cxnLst/>
              <a:rect l="l" t="t" r="r" b="b"/>
              <a:pathLst>
                <a:path w="6276340" h="1255395">
                  <a:moveTo>
                    <a:pt x="6275812" y="1255162"/>
                  </a:moveTo>
                  <a:lnTo>
                    <a:pt x="0" y="1255162"/>
                  </a:lnTo>
                  <a:lnTo>
                    <a:pt x="0" y="0"/>
                  </a:lnTo>
                  <a:lnTo>
                    <a:pt x="6275812" y="0"/>
                  </a:lnTo>
                  <a:lnTo>
                    <a:pt x="6275812" y="1255162"/>
                  </a:lnTo>
                  <a:close/>
                </a:path>
              </a:pathLst>
            </a:custGeom>
            <a:solidFill>
              <a:srgbClr val="F0F4F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0037" y="1711585"/>
              <a:ext cx="38100" cy="1255395"/>
            </a:xfrm>
            <a:custGeom>
              <a:avLst/>
              <a:gdLst/>
              <a:ahLst/>
              <a:cxnLst/>
              <a:rect l="l" t="t" r="r" b="b"/>
              <a:pathLst>
                <a:path w="38100" h="1255395">
                  <a:moveTo>
                    <a:pt x="38035" y="1255162"/>
                  </a:moveTo>
                  <a:lnTo>
                    <a:pt x="0" y="1255162"/>
                  </a:lnTo>
                  <a:lnTo>
                    <a:pt x="0" y="0"/>
                  </a:lnTo>
                  <a:lnTo>
                    <a:pt x="38035" y="0"/>
                  </a:lnTo>
                  <a:lnTo>
                    <a:pt x="38035" y="1255162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18072" y="1908911"/>
            <a:ext cx="6238240" cy="81978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22885" marR="400050">
              <a:lnSpc>
                <a:spcPct val="102800"/>
              </a:lnSpc>
              <a:spcBef>
                <a:spcPts val="5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450" b="0" spc="-1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«</a:t>
            </a:r>
            <a:r>
              <a:rPr sz="1700" b="0" spc="-1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Пріоритетними</a:t>
            </a:r>
            <a:r>
              <a:rPr sz="1700" b="0" spc="8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3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напрямками</a:t>
            </a:r>
            <a:r>
              <a:rPr sz="1700" b="0" spc="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2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виховання</a:t>
            </a:r>
            <a:r>
              <a:rPr sz="1700" b="0" spc="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залишаються </a:t>
            </a:r>
            <a:r>
              <a:rPr sz="1700" b="0" spc="-8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патріотизм</a:t>
            </a:r>
            <a:r>
              <a:rPr sz="1450" b="0" spc="-8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,</a:t>
            </a:r>
            <a:r>
              <a:rPr sz="1450" b="0" spc="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14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безпека</a:t>
            </a:r>
            <a:r>
              <a:rPr sz="1700" b="0" spc="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8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життєдіяльності</a:t>
            </a:r>
            <a:r>
              <a:rPr sz="1700" b="0" spc="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700" b="0" spc="-1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12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здоровий</a:t>
            </a:r>
            <a:r>
              <a:rPr sz="1700" b="0" spc="1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700" b="0" spc="-6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спосіб </a:t>
            </a:r>
            <a:r>
              <a:rPr sz="170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життя</a:t>
            </a:r>
            <a:r>
              <a:rPr sz="14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».</a:t>
            </a:r>
            <a:endParaRPr sz="1450">
              <a:latin typeface="Montserrat Thin"/>
              <a:cs typeface="Montserrat Thi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80037" y="1711585"/>
            <a:ext cx="11030585" cy="4754880"/>
            <a:chOff x="580037" y="1711585"/>
            <a:chExt cx="11030585" cy="4754880"/>
          </a:xfrm>
        </p:grpSpPr>
        <p:sp>
          <p:nvSpPr>
            <p:cNvPr id="12" name="object 12"/>
            <p:cNvSpPr/>
            <p:nvPr/>
          </p:nvSpPr>
          <p:spPr>
            <a:xfrm>
              <a:off x="580037" y="3603837"/>
              <a:ext cx="3023870" cy="9525"/>
            </a:xfrm>
            <a:custGeom>
              <a:avLst/>
              <a:gdLst/>
              <a:ahLst/>
              <a:cxnLst/>
              <a:rect l="l" t="t" r="r" b="b"/>
              <a:pathLst>
                <a:path w="3023870" h="9525">
                  <a:moveTo>
                    <a:pt x="3023800" y="9508"/>
                  </a:moveTo>
                  <a:lnTo>
                    <a:pt x="0" y="9508"/>
                  </a:lnTo>
                  <a:lnTo>
                    <a:pt x="0" y="0"/>
                  </a:lnTo>
                  <a:lnTo>
                    <a:pt x="3023800" y="0"/>
                  </a:lnTo>
                  <a:lnTo>
                    <a:pt x="3023800" y="9508"/>
                  </a:lnTo>
                  <a:close/>
                </a:path>
              </a:pathLst>
            </a:custGeom>
            <a:solidFill>
              <a:srgbClr val="BDC2C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0037" y="335660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070" y="76070"/>
                  </a:moveTo>
                  <a:lnTo>
                    <a:pt x="0" y="76070"/>
                  </a:lnTo>
                  <a:lnTo>
                    <a:pt x="0" y="0"/>
                  </a:lnTo>
                  <a:lnTo>
                    <a:pt x="76070" y="0"/>
                  </a:lnTo>
                  <a:lnTo>
                    <a:pt x="76070" y="76070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832049" y="3603837"/>
              <a:ext cx="3023870" cy="9525"/>
            </a:xfrm>
            <a:custGeom>
              <a:avLst/>
              <a:gdLst/>
              <a:ahLst/>
              <a:cxnLst/>
              <a:rect l="l" t="t" r="r" b="b"/>
              <a:pathLst>
                <a:path w="3023870" h="9525">
                  <a:moveTo>
                    <a:pt x="3023800" y="9508"/>
                  </a:moveTo>
                  <a:lnTo>
                    <a:pt x="0" y="9508"/>
                  </a:lnTo>
                  <a:lnTo>
                    <a:pt x="0" y="0"/>
                  </a:lnTo>
                  <a:lnTo>
                    <a:pt x="3023800" y="0"/>
                  </a:lnTo>
                  <a:lnTo>
                    <a:pt x="3023800" y="9508"/>
                  </a:lnTo>
                  <a:close/>
                </a:path>
              </a:pathLst>
            </a:custGeom>
            <a:solidFill>
              <a:srgbClr val="BDC2C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32049" y="335660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070" y="76070"/>
                  </a:moveTo>
                  <a:lnTo>
                    <a:pt x="0" y="76070"/>
                  </a:lnTo>
                  <a:lnTo>
                    <a:pt x="0" y="0"/>
                  </a:lnTo>
                  <a:lnTo>
                    <a:pt x="76070" y="0"/>
                  </a:lnTo>
                  <a:lnTo>
                    <a:pt x="76070" y="76070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80034" y="6370903"/>
              <a:ext cx="6276340" cy="9525"/>
            </a:xfrm>
            <a:custGeom>
              <a:avLst/>
              <a:gdLst/>
              <a:ahLst/>
              <a:cxnLst/>
              <a:rect l="l" t="t" r="r" b="b"/>
              <a:pathLst>
                <a:path w="6276340" h="9525">
                  <a:moveTo>
                    <a:pt x="1996846" y="0"/>
                  </a:moveTo>
                  <a:lnTo>
                    <a:pt x="0" y="0"/>
                  </a:lnTo>
                  <a:lnTo>
                    <a:pt x="0" y="9512"/>
                  </a:lnTo>
                  <a:lnTo>
                    <a:pt x="1996846" y="9512"/>
                  </a:lnTo>
                  <a:lnTo>
                    <a:pt x="1996846" y="0"/>
                  </a:lnTo>
                  <a:close/>
                </a:path>
                <a:path w="6276340" h="9525">
                  <a:moveTo>
                    <a:pt x="6275806" y="0"/>
                  </a:moveTo>
                  <a:lnTo>
                    <a:pt x="4269448" y="0"/>
                  </a:lnTo>
                  <a:lnTo>
                    <a:pt x="4269448" y="9512"/>
                  </a:lnTo>
                  <a:lnTo>
                    <a:pt x="6275806" y="9512"/>
                  </a:lnTo>
                  <a:lnTo>
                    <a:pt x="6275806" y="0"/>
                  </a:lnTo>
                  <a:close/>
                </a:path>
              </a:pathLst>
            </a:custGeom>
            <a:solidFill>
              <a:srgbClr val="BDC2C7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36202" y="6313848"/>
              <a:ext cx="1094105" cy="152400"/>
            </a:xfrm>
            <a:custGeom>
              <a:avLst/>
              <a:gdLst/>
              <a:ahLst/>
              <a:cxnLst/>
              <a:rect l="l" t="t" r="r" b="b"/>
              <a:pathLst>
                <a:path w="1094104" h="152400">
                  <a:moveTo>
                    <a:pt x="1093512" y="152140"/>
                  </a:moveTo>
                  <a:lnTo>
                    <a:pt x="0" y="152140"/>
                  </a:lnTo>
                  <a:lnTo>
                    <a:pt x="0" y="0"/>
                  </a:lnTo>
                  <a:lnTo>
                    <a:pt x="1093512" y="0"/>
                  </a:lnTo>
                  <a:lnTo>
                    <a:pt x="1093512" y="152140"/>
                  </a:lnTo>
                  <a:close/>
                </a:path>
              </a:pathLst>
            </a:custGeom>
            <a:solidFill>
              <a:srgbClr val="E67D21"/>
            </a:solidFill>
          </p:spPr>
          <p:txBody>
            <a:bodyPr wrap="square" lIns="0" tIns="0" rIns="0" bIns="0" rtlCol="0"/>
            <a:lstStyle/>
            <a:p>
              <a:pPr>
                <a:defRPr>
                  <a:latin typeface="Montserrat"/>
                  <a:ea typeface="Montserrat"/>
                  <a:cs typeface="Montserrat"/>
                </a:defRPr>
              </a:pPr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36202" y="1711585"/>
              <a:ext cx="4374051" cy="445012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52758" y="3242913"/>
            <a:ext cx="2401570" cy="260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50" b="0" spc="-15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КЛАС</a:t>
            </a:r>
            <a:r>
              <a:rPr sz="1550" b="0" spc="-14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550" b="0" spc="-1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БЕЗПЕКИ</a:t>
            </a:r>
            <a:endParaRPr sz="1550">
              <a:latin typeface="Montserrat Thin"/>
              <a:cs typeface="Montserrat Thi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2582" y="3684324"/>
            <a:ext cx="3021965" cy="653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7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Регулярні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заняття</a:t>
            </a:r>
            <a:r>
              <a:rPr sz="10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7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мінної,</a:t>
            </a:r>
            <a:r>
              <a:rPr sz="10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протипожежної </a:t>
            </a:r>
            <a:r>
              <a:rPr sz="1050" spc="9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та</a:t>
            </a:r>
            <a:r>
              <a:rPr sz="1050" spc="4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радіаційної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безпеки.</a:t>
            </a:r>
            <a:r>
              <a:rPr sz="1050" spc="5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Формування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культури</a:t>
            </a:r>
            <a:r>
              <a:rPr sz="10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безпечної</a:t>
            </a:r>
            <a:r>
              <a:rPr sz="10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9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поведінки.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7182" y="5207266"/>
            <a:ext cx="1899920" cy="725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00" b="0" spc="-9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Ключові</a:t>
            </a:r>
            <a:r>
              <a:rPr sz="1200" b="0" spc="3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00" b="0" spc="-1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навички</a:t>
            </a:r>
            <a:r>
              <a:rPr sz="1000" b="0" spc="-10" dirty="0">
                <a:solidFill>
                  <a:srgbClr val="E67D21"/>
                </a:solidFill>
                <a:latin typeface="Montserrat"/>
                <a:ea typeface="Montserrat"/>
                <a:cs typeface="Montserrat"/>
              </a:rPr>
              <a:t>:</a:t>
            </a:r>
            <a:endParaRPr sz="1000">
              <a:latin typeface="Montserrat Thin"/>
              <a:cs typeface="Montserrat Thin"/>
            </a:endParaRPr>
          </a:p>
          <a:p>
            <a:pPr marL="149225" indent="-111125">
              <a:lnSpc>
                <a:spcPct val="100000"/>
              </a:lnSpc>
              <a:spcBef>
                <a:spcPts val="905"/>
              </a:spcBef>
              <a:buClr>
                <a:srgbClr val="E67D21"/>
              </a:buClr>
              <a:buChar char="•"/>
              <a:tabLst>
                <a:tab pos="149225" algn="l"/>
              </a:tabLst>
              <a:defRPr>
                <a:latin typeface="Montserrat"/>
                <a:ea typeface="Montserrat"/>
                <a:cs typeface="Montserrat"/>
              </a:defRPr>
            </a:pPr>
            <a:r>
              <a:rPr sz="950" spc="16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Перша</a:t>
            </a:r>
            <a:r>
              <a:rPr sz="950" spc="4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2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медична</a:t>
            </a:r>
            <a:r>
              <a:rPr sz="9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1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допомога</a:t>
            </a:r>
            <a:endParaRPr sz="950">
              <a:latin typeface="Calibri"/>
              <a:cs typeface="Calibri"/>
            </a:endParaRPr>
          </a:p>
          <a:p>
            <a:pPr marL="149225" indent="-111125">
              <a:lnSpc>
                <a:spcPct val="100000"/>
              </a:lnSpc>
              <a:spcBef>
                <a:spcPts val="880"/>
              </a:spcBef>
              <a:buClr>
                <a:srgbClr val="E67D21"/>
              </a:buClr>
              <a:buChar char="•"/>
              <a:tabLst>
                <a:tab pos="149225" algn="l"/>
              </a:tabLst>
              <a:defRPr>
                <a:latin typeface="Montserrat"/>
                <a:ea typeface="Montserrat"/>
                <a:cs typeface="Montserrat"/>
              </a:defRPr>
            </a:pPr>
            <a:r>
              <a:rPr sz="950" spc="1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Ментальне</a:t>
            </a:r>
            <a:r>
              <a:rPr sz="950" spc="5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spc="9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здоров'я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04771" y="3242913"/>
            <a:ext cx="1905508" cy="260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550" b="0" spc="-18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СПІВПРАЦЯ</a:t>
            </a:r>
            <a:endParaRPr sz="1550">
              <a:latin typeface="Montserrat Thin"/>
              <a:cs typeface="Montserrat Thi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14595" y="3684324"/>
            <a:ext cx="2877820" cy="653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700"/>
              </a:lnSpc>
              <a:spcBef>
                <a:spcPts val="100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Активна</a:t>
            </a:r>
            <a:r>
              <a:rPr sz="10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взаємодія</a:t>
            </a:r>
            <a:r>
              <a:rPr sz="10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0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з</a:t>
            </a:r>
            <a:r>
              <a:rPr sz="1050" spc="5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правоохоронними </a:t>
            </a:r>
            <a:r>
              <a:rPr sz="1050" spc="13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органами</a:t>
            </a:r>
            <a:r>
              <a:rPr sz="105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для</a:t>
            </a:r>
            <a:r>
              <a:rPr sz="105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2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превентивного</a:t>
            </a:r>
            <a:r>
              <a:rPr sz="1050" spc="60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050" spc="114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виховання </a:t>
            </a:r>
            <a:r>
              <a:rPr sz="1050" spc="75" dirty="0">
                <a:solidFill>
                  <a:srgbClr val="121212"/>
                </a:solidFill>
                <a:latin typeface="Montserrat"/>
                <a:ea typeface="Montserrat"/>
                <a:cs typeface="Montserrat"/>
              </a:rPr>
              <a:t>учнів.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36803" y="4521437"/>
            <a:ext cx="5388229" cy="647065"/>
          </a:xfrm>
          <a:prstGeom prst="rect">
            <a:avLst/>
          </a:prstGeom>
          <a:solidFill>
            <a:srgbClr val="FFFFFF"/>
          </a:solidFill>
          <a:ln w="9508">
            <a:solidFill>
              <a:srgbClr val="BDC2C7"/>
            </a:solidFill>
          </a:ln>
        </p:spPr>
        <p:txBody>
          <a:bodyPr vert="horz" wrap="square" lIns="0" tIns="11239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88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50" b="0" spc="-10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ДІЛЬНИЧНИЙ</a:t>
            </a:r>
            <a:r>
              <a:rPr sz="950" b="0" spc="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50" b="0" spc="-1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ІНСПЕКТОР</a:t>
            </a:r>
            <a:endParaRPr sz="950">
              <a:latin typeface="Montserrat Thin"/>
              <a:cs typeface="Montserrat Thin"/>
            </a:endParaRPr>
          </a:p>
          <a:p>
            <a:pPr marL="113664">
              <a:lnSpc>
                <a:spcPct val="100000"/>
              </a:lnSpc>
              <a:spcBef>
                <a:spcPts val="35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1250" b="0" spc="-6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Пасько</a:t>
            </a:r>
            <a:r>
              <a:rPr sz="1250" b="0" spc="-35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50" b="0" spc="-7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Андрій</a:t>
            </a:r>
            <a:r>
              <a:rPr sz="1250" b="0" spc="3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1250" b="0" spc="-10" dirty="0">
                <a:solidFill>
                  <a:srgbClr val="1A2E44"/>
                </a:solidFill>
                <a:latin typeface="Montserrat"/>
                <a:ea typeface="Montserrat"/>
                <a:cs typeface="Montserrat"/>
              </a:rPr>
              <a:t>Олександрович</a:t>
            </a:r>
            <a:endParaRPr sz="1250">
              <a:latin typeface="Montserrat Thin"/>
              <a:cs typeface="Montserrat Thi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14099" y="6291639"/>
            <a:ext cx="2443734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>
                <a:latin typeface="Montserrat"/>
                <a:ea typeface="Montserrat"/>
                <a:cs typeface="Montserrat"/>
              </a:defRPr>
            </a:pPr>
            <a:r>
              <a:rPr sz="900" spc="235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ПРЕВЕНТИВНЕ </a:t>
            </a:r>
            <a:r>
              <a:rPr sz="900" spc="220" dirty="0">
                <a:solidFill>
                  <a:srgbClr val="7E8B8C"/>
                </a:solidFill>
                <a:latin typeface="Montserrat"/>
                <a:ea typeface="Montserrat"/>
                <a:cs typeface="Montserrat"/>
              </a:rPr>
              <a:t>ВИХОВАННЯ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45711" y="5562652"/>
            <a:ext cx="4355465" cy="589915"/>
          </a:xfrm>
          <a:prstGeom prst="rect">
            <a:avLst/>
          </a:prstGeom>
          <a:solidFill>
            <a:srgbClr val="1A2E44">
              <a:alpha val="90199"/>
            </a:srgbClr>
          </a:solidFill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  <a:defRPr>
                <a:latin typeface="Montserrat"/>
                <a:ea typeface="Montserrat"/>
                <a:cs typeface="Montserrat"/>
              </a:defRPr>
            </a:pPr>
            <a:endParaRPr sz="900">
              <a:latin typeface="Times New Roman"/>
              <a:cs typeface="Times New Roman"/>
            </a:endParaRPr>
          </a:p>
          <a:p>
            <a:pPr marL="147320" marR="282575">
              <a:lnSpc>
                <a:spcPct val="104000"/>
              </a:lnSpc>
              <a:defRPr>
                <a:latin typeface="Montserrat"/>
                <a:ea typeface="Montserrat"/>
                <a:cs typeface="Montserrat"/>
              </a:defRPr>
            </a:pPr>
            <a:r>
              <a:rPr sz="900" spc="114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Сучасне</a:t>
            </a:r>
            <a:r>
              <a:rPr sz="900" spc="5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9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освітнє</a:t>
            </a:r>
            <a:r>
              <a:rPr sz="900" spc="5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9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середовище:</a:t>
            </a:r>
            <a:r>
              <a:rPr sz="900" spc="5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1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практичне</a:t>
            </a:r>
            <a:r>
              <a:rPr sz="900" spc="5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1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відпрацювання</a:t>
            </a:r>
            <a:r>
              <a:rPr sz="900" spc="5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10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навичок </a:t>
            </a:r>
            <a:r>
              <a:rPr sz="900" spc="11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безпеки</a:t>
            </a:r>
            <a:r>
              <a:rPr sz="900" spc="55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sz="900" spc="70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життєдіяльності.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41" y="1711585"/>
            <a:ext cx="4384335" cy="3841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1584</Words>
  <Application>Microsoft Office PowerPoint</Application>
  <PresentationFormat>Произвольный</PresentationFormat>
  <Paragraphs>364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Calibri</vt:lpstr>
      <vt:lpstr>Liberation Mono</vt:lpstr>
      <vt:lpstr>Times New Roman</vt:lpstr>
      <vt:lpstr>Montserrat</vt:lpstr>
      <vt:lpstr>Montserrat Thin</vt:lpstr>
      <vt:lpstr>Office Theme</vt:lpstr>
      <vt:lpstr>ЗВІТ ДИРЕКТОРА ПРО РОБОТУ РОЗБИШІВСЬКОЇ ГІМНАЗІЇ</vt:lpstr>
      <vt:lpstr>Презентация PowerPoint</vt:lpstr>
      <vt:lpstr>Педагогічний колектив та технічний персонал</vt:lpstr>
      <vt:lpstr>Фінансове забезпечення та заробітна плата</vt:lpstr>
      <vt:lpstr>Підвіз учнів та організація харчування</vt:lpstr>
      <vt:lpstr>Формат навчання та цифровізація</vt:lpstr>
      <vt:lpstr>Досягнення в олімпіадах, конкурсах та спорті</vt:lpstr>
      <vt:lpstr>Проєктна діяльність та модернізація приміщень</vt:lpstr>
      <vt:lpstr>Клас безпеки та превентивна робота</vt:lpstr>
      <vt:lpstr>Презентация PowerPoint</vt:lpstr>
      <vt:lpstr>ТУРБОТА ПРО МЕНТАЛЬНЕ ЗДОРОВ'Я ТА СЕЕН</vt:lpstr>
      <vt:lpstr>ШКОЛА УСПІШНИХ ЛЮДЕЙ</vt:lpstr>
      <vt:lpstr>Співпраця з іншими установами та організаціями</vt:lpstr>
      <vt:lpstr>Презентация PowerPoint</vt:lpstr>
      <vt:lpstr>Спонсорська підтримка та меценатство</vt:lpstr>
      <vt:lpstr>Пріоритетні завдання та потреби на майбутнє</vt:lpstr>
      <vt:lpstr>ДЯКУЄМО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ПРО РОБОТУ РОЗБИШІВСЬКОЇ ГІМНАЗІЇ</dc:title>
  <cp:lastModifiedBy>валентина дузь</cp:lastModifiedBy>
  <cp:revision>27</cp:revision>
  <dcterms:created xsi:type="dcterms:W3CDTF">2026-04-07T18:35:21Z</dcterms:created>
  <dcterms:modified xsi:type="dcterms:W3CDTF">2026-04-10T04:54:42Z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verter">
    <vt:lpwstr>SolidFramework v10.0.19910.1</vt:lpwstr>
  </property>
  <property fmtid="{D5CDD505-2E9C-101B-9397-08002B2CF9AE}" pid="3" name="Created">
    <vt:filetime>2026-04-07T00:00:00Z</vt:filetime>
  </property>
  <property fmtid="{D5CDD505-2E9C-101B-9397-08002B2CF9AE}" pid="4" name="LastSaved">
    <vt:filetime>2026-04-07T00:00:00Z</vt:filetime>
  </property>
  <property fmtid="{D5CDD505-2E9C-101B-9397-08002B2CF9AE}" pid="5" name="Producer">
    <vt:lpwstr>iText® Core 7.2.2 (AGPL version) ©2000-2022 iText Group NV; modified using iText® Core 7.2.2 (AGPL version) ©2000-2022 iText Group NV</vt:lpwstr>
  </property>
</Properties>
</file>